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B7E7"/>
    <a:srgbClr val="E19F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4" y="0"/>
            <a:ext cx="2945659" cy="498056"/>
          </a:xfrm>
          <a:prstGeom prst="rect">
            <a:avLst/>
          </a:prstGeom>
        </p:spPr>
        <p:txBody>
          <a:bodyPr vert="horz" lIns="91440" tIns="45720" rIns="91440" bIns="45720" rtlCol="0"/>
          <a:lstStyle>
            <a:lvl1pPr algn="r">
              <a:defRPr sz="1200"/>
            </a:lvl1pPr>
          </a:lstStyle>
          <a:p>
            <a:fld id="{81A90F4F-49EF-4B78-8DA8-7A9BBBB2EE9A}" type="datetimeFigureOut">
              <a:rPr lang="de-DE" smtClean="0"/>
              <a:t>14.09.2026</a:t>
            </a:fld>
            <a:endParaRPr lang="de-DE"/>
          </a:p>
        </p:txBody>
      </p:sp>
      <p:sp>
        <p:nvSpPr>
          <p:cNvPr id="4" name="Folienbildplatzhalter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A7BDC24B-7C30-43FD-8011-BD4E10A6ABAC}" type="slidenum">
              <a:rPr lang="de-DE" smtClean="0"/>
              <a:t>‹Nr.›</a:t>
            </a:fld>
            <a:endParaRPr lang="de-DE"/>
          </a:p>
        </p:txBody>
      </p:sp>
    </p:spTree>
    <p:extLst>
      <p:ext uri="{BB962C8B-B14F-4D97-AF65-F5344CB8AC3E}">
        <p14:creationId xmlns:p14="http://schemas.microsoft.com/office/powerpoint/2010/main" val="2809412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DB211B-FB52-42B9-BDE8-9772B6C2C4A8}"/>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23078645-5268-4436-B8DE-495053E8A7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D860B2FA-9096-49B2-A0F3-F6F553ACB059}"/>
              </a:ext>
            </a:extLst>
          </p:cNvPr>
          <p:cNvSpPr>
            <a:spLocks noGrp="1"/>
          </p:cNvSpPr>
          <p:nvPr>
            <p:ph type="dt" sz="half" idx="10"/>
          </p:nvPr>
        </p:nvSpPr>
        <p:spPr/>
        <p:txBody>
          <a:bodyPr/>
          <a:lstStyle/>
          <a:p>
            <a:fld id="{759E2212-C150-4FA8-8BFA-B48EECEE5FCC}" type="datetimeFigureOut">
              <a:rPr lang="de-DE" smtClean="0"/>
              <a:t>14.09.2026</a:t>
            </a:fld>
            <a:endParaRPr lang="de-DE"/>
          </a:p>
        </p:txBody>
      </p:sp>
      <p:sp>
        <p:nvSpPr>
          <p:cNvPr id="5" name="Fußzeilenplatzhalter 4">
            <a:extLst>
              <a:ext uri="{FF2B5EF4-FFF2-40B4-BE49-F238E27FC236}">
                <a16:creationId xmlns:a16="http://schemas.microsoft.com/office/drawing/2014/main" id="{63C1A728-F23F-4C62-AFDD-75AA0F65D2F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0264529-2C5F-4DA8-A3B8-6CE7AA7BA05C}"/>
              </a:ext>
            </a:extLst>
          </p:cNvPr>
          <p:cNvSpPr>
            <a:spLocks noGrp="1"/>
          </p:cNvSpPr>
          <p:nvPr>
            <p:ph type="sldNum" sz="quarter" idx="12"/>
          </p:nvPr>
        </p:nvSpPr>
        <p:spPr/>
        <p:txBody>
          <a:bodyPr/>
          <a:lstStyle/>
          <a:p>
            <a:fld id="{208BE340-3048-4B64-B8D4-1C07E4D2163D}" type="slidenum">
              <a:rPr lang="de-DE" smtClean="0"/>
              <a:t>‹Nr.›</a:t>
            </a:fld>
            <a:endParaRPr lang="de-DE"/>
          </a:p>
        </p:txBody>
      </p:sp>
    </p:spTree>
    <p:extLst>
      <p:ext uri="{BB962C8B-B14F-4D97-AF65-F5344CB8AC3E}">
        <p14:creationId xmlns:p14="http://schemas.microsoft.com/office/powerpoint/2010/main" val="3566936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CB98E8-EAD2-44BE-BD23-0B7EF4E1549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7E6CB57-89B1-40A7-AA95-442ED3056477}"/>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6C4E983-A38A-4967-9243-55DA7A18B8F7}"/>
              </a:ext>
            </a:extLst>
          </p:cNvPr>
          <p:cNvSpPr>
            <a:spLocks noGrp="1"/>
          </p:cNvSpPr>
          <p:nvPr>
            <p:ph type="dt" sz="half" idx="10"/>
          </p:nvPr>
        </p:nvSpPr>
        <p:spPr/>
        <p:txBody>
          <a:bodyPr/>
          <a:lstStyle/>
          <a:p>
            <a:fld id="{759E2212-C150-4FA8-8BFA-B48EECEE5FCC}" type="datetimeFigureOut">
              <a:rPr lang="de-DE" smtClean="0"/>
              <a:t>14.09.2026</a:t>
            </a:fld>
            <a:endParaRPr lang="de-DE"/>
          </a:p>
        </p:txBody>
      </p:sp>
      <p:sp>
        <p:nvSpPr>
          <p:cNvPr id="5" name="Fußzeilenplatzhalter 4">
            <a:extLst>
              <a:ext uri="{FF2B5EF4-FFF2-40B4-BE49-F238E27FC236}">
                <a16:creationId xmlns:a16="http://schemas.microsoft.com/office/drawing/2014/main" id="{F8E9C0C6-9E12-4A66-B8B8-3087D8CA438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5993ADC-2795-4075-8C3C-A955A8D02B2C}"/>
              </a:ext>
            </a:extLst>
          </p:cNvPr>
          <p:cNvSpPr>
            <a:spLocks noGrp="1"/>
          </p:cNvSpPr>
          <p:nvPr>
            <p:ph type="sldNum" sz="quarter" idx="12"/>
          </p:nvPr>
        </p:nvSpPr>
        <p:spPr/>
        <p:txBody>
          <a:bodyPr/>
          <a:lstStyle/>
          <a:p>
            <a:fld id="{208BE340-3048-4B64-B8D4-1C07E4D2163D}" type="slidenum">
              <a:rPr lang="de-DE" smtClean="0"/>
              <a:t>‹Nr.›</a:t>
            </a:fld>
            <a:endParaRPr lang="de-DE"/>
          </a:p>
        </p:txBody>
      </p:sp>
    </p:spTree>
    <p:extLst>
      <p:ext uri="{BB962C8B-B14F-4D97-AF65-F5344CB8AC3E}">
        <p14:creationId xmlns:p14="http://schemas.microsoft.com/office/powerpoint/2010/main" val="1165012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390486-92FF-4221-A4B1-AFFC2525769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973C4FC-FF00-4AC8-9142-E62DCE13A0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4E651053-99D0-4D92-9921-9B00DA8C2D0C}"/>
              </a:ext>
            </a:extLst>
          </p:cNvPr>
          <p:cNvSpPr>
            <a:spLocks noGrp="1"/>
          </p:cNvSpPr>
          <p:nvPr>
            <p:ph type="dt" sz="half" idx="10"/>
          </p:nvPr>
        </p:nvSpPr>
        <p:spPr/>
        <p:txBody>
          <a:bodyPr/>
          <a:lstStyle/>
          <a:p>
            <a:fld id="{759E2212-C150-4FA8-8BFA-B48EECEE5FCC}" type="datetimeFigureOut">
              <a:rPr lang="de-DE" smtClean="0"/>
              <a:t>14.09.2026</a:t>
            </a:fld>
            <a:endParaRPr lang="de-DE"/>
          </a:p>
        </p:txBody>
      </p:sp>
      <p:sp>
        <p:nvSpPr>
          <p:cNvPr id="5" name="Fußzeilenplatzhalter 4">
            <a:extLst>
              <a:ext uri="{FF2B5EF4-FFF2-40B4-BE49-F238E27FC236}">
                <a16:creationId xmlns:a16="http://schemas.microsoft.com/office/drawing/2014/main" id="{68550088-E5A6-43BD-8D01-18B184FC996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89456C9-575E-4828-9DD4-A23ADFACEABE}"/>
              </a:ext>
            </a:extLst>
          </p:cNvPr>
          <p:cNvSpPr>
            <a:spLocks noGrp="1"/>
          </p:cNvSpPr>
          <p:nvPr>
            <p:ph type="sldNum" sz="quarter" idx="12"/>
          </p:nvPr>
        </p:nvSpPr>
        <p:spPr/>
        <p:txBody>
          <a:bodyPr/>
          <a:lstStyle/>
          <a:p>
            <a:fld id="{208BE340-3048-4B64-B8D4-1C07E4D2163D}" type="slidenum">
              <a:rPr lang="de-DE" smtClean="0"/>
              <a:t>‹Nr.›</a:t>
            </a:fld>
            <a:endParaRPr lang="de-DE"/>
          </a:p>
        </p:txBody>
      </p:sp>
    </p:spTree>
    <p:extLst>
      <p:ext uri="{BB962C8B-B14F-4D97-AF65-F5344CB8AC3E}">
        <p14:creationId xmlns:p14="http://schemas.microsoft.com/office/powerpoint/2010/main" val="304683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3B66F8-EF96-4033-98C1-DE73BC4B96AF}"/>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46AC8CC-5BE5-4B9E-A10A-05C3A13E2950}"/>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AB23057A-4461-44CC-900C-671AA9EC80BD}"/>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4FCB3E98-6945-4176-BAA0-6FC5F926BE3F}"/>
              </a:ext>
            </a:extLst>
          </p:cNvPr>
          <p:cNvSpPr>
            <a:spLocks noGrp="1"/>
          </p:cNvSpPr>
          <p:nvPr>
            <p:ph type="dt" sz="half" idx="10"/>
          </p:nvPr>
        </p:nvSpPr>
        <p:spPr/>
        <p:txBody>
          <a:bodyPr/>
          <a:lstStyle/>
          <a:p>
            <a:fld id="{759E2212-C150-4FA8-8BFA-B48EECEE5FCC}" type="datetimeFigureOut">
              <a:rPr lang="de-DE" smtClean="0"/>
              <a:t>14.09.2026</a:t>
            </a:fld>
            <a:endParaRPr lang="de-DE"/>
          </a:p>
        </p:txBody>
      </p:sp>
      <p:sp>
        <p:nvSpPr>
          <p:cNvPr id="6" name="Fußzeilenplatzhalter 5">
            <a:extLst>
              <a:ext uri="{FF2B5EF4-FFF2-40B4-BE49-F238E27FC236}">
                <a16:creationId xmlns:a16="http://schemas.microsoft.com/office/drawing/2014/main" id="{9D65BBB5-7837-431F-BDD4-355EFB3371F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C8747ED-2CC1-489A-B61A-23081A2E739B}"/>
              </a:ext>
            </a:extLst>
          </p:cNvPr>
          <p:cNvSpPr>
            <a:spLocks noGrp="1"/>
          </p:cNvSpPr>
          <p:nvPr>
            <p:ph type="sldNum" sz="quarter" idx="12"/>
          </p:nvPr>
        </p:nvSpPr>
        <p:spPr/>
        <p:txBody>
          <a:bodyPr/>
          <a:lstStyle/>
          <a:p>
            <a:fld id="{208BE340-3048-4B64-B8D4-1C07E4D2163D}" type="slidenum">
              <a:rPr lang="de-DE" smtClean="0"/>
              <a:t>‹Nr.›</a:t>
            </a:fld>
            <a:endParaRPr lang="de-DE"/>
          </a:p>
        </p:txBody>
      </p:sp>
    </p:spTree>
    <p:extLst>
      <p:ext uri="{BB962C8B-B14F-4D97-AF65-F5344CB8AC3E}">
        <p14:creationId xmlns:p14="http://schemas.microsoft.com/office/powerpoint/2010/main" val="331741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D759B5-3A11-4419-9E14-67C28E1BDA7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24B14374-8997-4C90-B8FD-045ECBB119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11D85AF4-B333-4A58-A348-9DA65618E1A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5106925-E1E0-418C-B75E-0ED4204964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F39A76-997D-471A-9BCB-DA7756CE3980}"/>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E134310-4B71-42BE-AE9F-D3A7130A7BCC}"/>
              </a:ext>
            </a:extLst>
          </p:cNvPr>
          <p:cNvSpPr>
            <a:spLocks noGrp="1"/>
          </p:cNvSpPr>
          <p:nvPr>
            <p:ph type="dt" sz="half" idx="10"/>
          </p:nvPr>
        </p:nvSpPr>
        <p:spPr/>
        <p:txBody>
          <a:bodyPr/>
          <a:lstStyle/>
          <a:p>
            <a:fld id="{759E2212-C150-4FA8-8BFA-B48EECEE5FCC}" type="datetimeFigureOut">
              <a:rPr lang="de-DE" smtClean="0"/>
              <a:t>14.09.2026</a:t>
            </a:fld>
            <a:endParaRPr lang="de-DE"/>
          </a:p>
        </p:txBody>
      </p:sp>
      <p:sp>
        <p:nvSpPr>
          <p:cNvPr id="8" name="Fußzeilenplatzhalter 7">
            <a:extLst>
              <a:ext uri="{FF2B5EF4-FFF2-40B4-BE49-F238E27FC236}">
                <a16:creationId xmlns:a16="http://schemas.microsoft.com/office/drawing/2014/main" id="{4AB8F6EE-41C1-442A-B81D-037D47AB6588}"/>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135B13D8-6EB4-4E8F-B64C-2F676515BAC0}"/>
              </a:ext>
            </a:extLst>
          </p:cNvPr>
          <p:cNvSpPr>
            <a:spLocks noGrp="1"/>
          </p:cNvSpPr>
          <p:nvPr>
            <p:ph type="sldNum" sz="quarter" idx="12"/>
          </p:nvPr>
        </p:nvSpPr>
        <p:spPr/>
        <p:txBody>
          <a:bodyPr/>
          <a:lstStyle/>
          <a:p>
            <a:fld id="{208BE340-3048-4B64-B8D4-1C07E4D2163D}" type="slidenum">
              <a:rPr lang="de-DE" smtClean="0"/>
              <a:t>‹Nr.›</a:t>
            </a:fld>
            <a:endParaRPr lang="de-DE"/>
          </a:p>
        </p:txBody>
      </p:sp>
    </p:spTree>
    <p:extLst>
      <p:ext uri="{BB962C8B-B14F-4D97-AF65-F5344CB8AC3E}">
        <p14:creationId xmlns:p14="http://schemas.microsoft.com/office/powerpoint/2010/main" val="2714558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34C333-CB96-4F8C-8E1E-3BD4B099BE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457C1C00-970A-4BA2-AAD5-12950F33A1D1}"/>
              </a:ext>
            </a:extLst>
          </p:cNvPr>
          <p:cNvSpPr>
            <a:spLocks noGrp="1"/>
          </p:cNvSpPr>
          <p:nvPr>
            <p:ph type="dt" sz="half" idx="10"/>
          </p:nvPr>
        </p:nvSpPr>
        <p:spPr/>
        <p:txBody>
          <a:bodyPr/>
          <a:lstStyle/>
          <a:p>
            <a:fld id="{759E2212-C150-4FA8-8BFA-B48EECEE5FCC}" type="datetimeFigureOut">
              <a:rPr lang="de-DE" smtClean="0"/>
              <a:t>14.09.2026</a:t>
            </a:fld>
            <a:endParaRPr lang="de-DE"/>
          </a:p>
        </p:txBody>
      </p:sp>
      <p:sp>
        <p:nvSpPr>
          <p:cNvPr id="4" name="Fußzeilenplatzhalter 3">
            <a:extLst>
              <a:ext uri="{FF2B5EF4-FFF2-40B4-BE49-F238E27FC236}">
                <a16:creationId xmlns:a16="http://schemas.microsoft.com/office/drawing/2014/main" id="{E81EF7F5-61E5-406E-9B8C-50F75624B60A}"/>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DFBDC89-972B-4AA5-961D-D6C6B7FB43FD}"/>
              </a:ext>
            </a:extLst>
          </p:cNvPr>
          <p:cNvSpPr>
            <a:spLocks noGrp="1"/>
          </p:cNvSpPr>
          <p:nvPr>
            <p:ph type="sldNum" sz="quarter" idx="12"/>
          </p:nvPr>
        </p:nvSpPr>
        <p:spPr/>
        <p:txBody>
          <a:bodyPr/>
          <a:lstStyle/>
          <a:p>
            <a:fld id="{208BE340-3048-4B64-B8D4-1C07E4D2163D}" type="slidenum">
              <a:rPr lang="de-DE" smtClean="0"/>
              <a:t>‹Nr.›</a:t>
            </a:fld>
            <a:endParaRPr lang="de-DE"/>
          </a:p>
        </p:txBody>
      </p:sp>
    </p:spTree>
    <p:extLst>
      <p:ext uri="{BB962C8B-B14F-4D97-AF65-F5344CB8AC3E}">
        <p14:creationId xmlns:p14="http://schemas.microsoft.com/office/powerpoint/2010/main" val="3794256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7E61561-9EEA-4F32-8F2D-02435D72ADF2}"/>
              </a:ext>
            </a:extLst>
          </p:cNvPr>
          <p:cNvSpPr>
            <a:spLocks noGrp="1"/>
          </p:cNvSpPr>
          <p:nvPr>
            <p:ph type="dt" sz="half" idx="10"/>
          </p:nvPr>
        </p:nvSpPr>
        <p:spPr/>
        <p:txBody>
          <a:bodyPr/>
          <a:lstStyle/>
          <a:p>
            <a:fld id="{759E2212-C150-4FA8-8BFA-B48EECEE5FCC}" type="datetimeFigureOut">
              <a:rPr lang="de-DE" smtClean="0"/>
              <a:t>14.09.2026</a:t>
            </a:fld>
            <a:endParaRPr lang="de-DE"/>
          </a:p>
        </p:txBody>
      </p:sp>
      <p:sp>
        <p:nvSpPr>
          <p:cNvPr id="3" name="Fußzeilenplatzhalter 2">
            <a:extLst>
              <a:ext uri="{FF2B5EF4-FFF2-40B4-BE49-F238E27FC236}">
                <a16:creationId xmlns:a16="http://schemas.microsoft.com/office/drawing/2014/main" id="{4DE7EBA4-5A5B-48A9-9655-CDB4333A850D}"/>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4F3AB392-F350-4EAB-A8A2-7AC4E1D1260B}"/>
              </a:ext>
            </a:extLst>
          </p:cNvPr>
          <p:cNvSpPr>
            <a:spLocks noGrp="1"/>
          </p:cNvSpPr>
          <p:nvPr>
            <p:ph type="sldNum" sz="quarter" idx="12"/>
          </p:nvPr>
        </p:nvSpPr>
        <p:spPr/>
        <p:txBody>
          <a:bodyPr/>
          <a:lstStyle/>
          <a:p>
            <a:fld id="{208BE340-3048-4B64-B8D4-1C07E4D2163D}" type="slidenum">
              <a:rPr lang="de-DE" smtClean="0"/>
              <a:t>‹Nr.›</a:t>
            </a:fld>
            <a:endParaRPr lang="de-DE"/>
          </a:p>
        </p:txBody>
      </p:sp>
    </p:spTree>
    <p:extLst>
      <p:ext uri="{BB962C8B-B14F-4D97-AF65-F5344CB8AC3E}">
        <p14:creationId xmlns:p14="http://schemas.microsoft.com/office/powerpoint/2010/main" val="3352388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BB3CA4-1510-4BB6-84BD-CC0E057A952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135AA9F7-96CB-4FD7-B10E-5E6535CF4F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0600C898-5C1D-497D-8FA8-33685B424C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81E32E0-8E07-4914-B1DD-1D45ED6C3803}"/>
              </a:ext>
            </a:extLst>
          </p:cNvPr>
          <p:cNvSpPr>
            <a:spLocks noGrp="1"/>
          </p:cNvSpPr>
          <p:nvPr>
            <p:ph type="dt" sz="half" idx="10"/>
          </p:nvPr>
        </p:nvSpPr>
        <p:spPr/>
        <p:txBody>
          <a:bodyPr/>
          <a:lstStyle/>
          <a:p>
            <a:fld id="{759E2212-C150-4FA8-8BFA-B48EECEE5FCC}" type="datetimeFigureOut">
              <a:rPr lang="de-DE" smtClean="0"/>
              <a:t>14.09.2026</a:t>
            </a:fld>
            <a:endParaRPr lang="de-DE"/>
          </a:p>
        </p:txBody>
      </p:sp>
      <p:sp>
        <p:nvSpPr>
          <p:cNvPr id="6" name="Fußzeilenplatzhalter 5">
            <a:extLst>
              <a:ext uri="{FF2B5EF4-FFF2-40B4-BE49-F238E27FC236}">
                <a16:creationId xmlns:a16="http://schemas.microsoft.com/office/drawing/2014/main" id="{5E3A3101-B819-4E26-9571-D94454C66EB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037D0E0-F69E-4970-B59E-AAD145EEE49C}"/>
              </a:ext>
            </a:extLst>
          </p:cNvPr>
          <p:cNvSpPr>
            <a:spLocks noGrp="1"/>
          </p:cNvSpPr>
          <p:nvPr>
            <p:ph type="sldNum" sz="quarter" idx="12"/>
          </p:nvPr>
        </p:nvSpPr>
        <p:spPr/>
        <p:txBody>
          <a:bodyPr/>
          <a:lstStyle/>
          <a:p>
            <a:fld id="{208BE340-3048-4B64-B8D4-1C07E4D2163D}" type="slidenum">
              <a:rPr lang="de-DE" smtClean="0"/>
              <a:t>‹Nr.›</a:t>
            </a:fld>
            <a:endParaRPr lang="de-DE"/>
          </a:p>
        </p:txBody>
      </p:sp>
    </p:spTree>
    <p:extLst>
      <p:ext uri="{BB962C8B-B14F-4D97-AF65-F5344CB8AC3E}">
        <p14:creationId xmlns:p14="http://schemas.microsoft.com/office/powerpoint/2010/main" val="626333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ADD2F0-83F0-40D2-A22F-0BFD6D67DB2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CA7B9771-0B0F-4DAC-9F08-D776A067B4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6F19641-F1DA-4576-B5E1-E4719C04F1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9539F78-73B9-4D8C-89FD-2D0EBF6105A6}"/>
              </a:ext>
            </a:extLst>
          </p:cNvPr>
          <p:cNvSpPr>
            <a:spLocks noGrp="1"/>
          </p:cNvSpPr>
          <p:nvPr>
            <p:ph type="dt" sz="half" idx="10"/>
          </p:nvPr>
        </p:nvSpPr>
        <p:spPr/>
        <p:txBody>
          <a:bodyPr/>
          <a:lstStyle/>
          <a:p>
            <a:fld id="{759E2212-C150-4FA8-8BFA-B48EECEE5FCC}" type="datetimeFigureOut">
              <a:rPr lang="de-DE" smtClean="0"/>
              <a:t>14.09.2026</a:t>
            </a:fld>
            <a:endParaRPr lang="de-DE"/>
          </a:p>
        </p:txBody>
      </p:sp>
      <p:sp>
        <p:nvSpPr>
          <p:cNvPr id="6" name="Fußzeilenplatzhalter 5">
            <a:extLst>
              <a:ext uri="{FF2B5EF4-FFF2-40B4-BE49-F238E27FC236}">
                <a16:creationId xmlns:a16="http://schemas.microsoft.com/office/drawing/2014/main" id="{EAF89380-CE3E-4D12-AAA3-D2B3B0809F2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512AEED-33D2-47A3-9CD6-000DAD8F58A1}"/>
              </a:ext>
            </a:extLst>
          </p:cNvPr>
          <p:cNvSpPr>
            <a:spLocks noGrp="1"/>
          </p:cNvSpPr>
          <p:nvPr>
            <p:ph type="sldNum" sz="quarter" idx="12"/>
          </p:nvPr>
        </p:nvSpPr>
        <p:spPr/>
        <p:txBody>
          <a:bodyPr/>
          <a:lstStyle/>
          <a:p>
            <a:fld id="{208BE340-3048-4B64-B8D4-1C07E4D2163D}" type="slidenum">
              <a:rPr lang="de-DE" smtClean="0"/>
              <a:t>‹Nr.›</a:t>
            </a:fld>
            <a:endParaRPr lang="de-DE"/>
          </a:p>
        </p:txBody>
      </p:sp>
    </p:spTree>
    <p:extLst>
      <p:ext uri="{BB962C8B-B14F-4D97-AF65-F5344CB8AC3E}">
        <p14:creationId xmlns:p14="http://schemas.microsoft.com/office/powerpoint/2010/main" val="2707363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F9BC51-8549-4E57-96BA-F2D2595C0CCB}"/>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FF0401E2-390A-4A0B-94E5-767BD79F4C84}"/>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E9ECFB-7D6B-4876-8EF9-7B688CFA53D6}"/>
              </a:ext>
            </a:extLst>
          </p:cNvPr>
          <p:cNvSpPr>
            <a:spLocks noGrp="1"/>
          </p:cNvSpPr>
          <p:nvPr>
            <p:ph type="dt" sz="half" idx="10"/>
          </p:nvPr>
        </p:nvSpPr>
        <p:spPr/>
        <p:txBody>
          <a:bodyPr/>
          <a:lstStyle/>
          <a:p>
            <a:fld id="{759E2212-C150-4FA8-8BFA-B48EECEE5FCC}" type="datetimeFigureOut">
              <a:rPr lang="de-DE" smtClean="0"/>
              <a:t>14.09.2026</a:t>
            </a:fld>
            <a:endParaRPr lang="de-DE"/>
          </a:p>
        </p:txBody>
      </p:sp>
      <p:sp>
        <p:nvSpPr>
          <p:cNvPr id="5" name="Fußzeilenplatzhalter 4">
            <a:extLst>
              <a:ext uri="{FF2B5EF4-FFF2-40B4-BE49-F238E27FC236}">
                <a16:creationId xmlns:a16="http://schemas.microsoft.com/office/drawing/2014/main" id="{C7290259-A089-439B-A8FF-5823062D606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D6B9F7B-39F8-421F-91EA-878DAF1095B1}"/>
              </a:ext>
            </a:extLst>
          </p:cNvPr>
          <p:cNvSpPr>
            <a:spLocks noGrp="1"/>
          </p:cNvSpPr>
          <p:nvPr>
            <p:ph type="sldNum" sz="quarter" idx="12"/>
          </p:nvPr>
        </p:nvSpPr>
        <p:spPr/>
        <p:txBody>
          <a:bodyPr/>
          <a:lstStyle/>
          <a:p>
            <a:fld id="{208BE340-3048-4B64-B8D4-1C07E4D2163D}" type="slidenum">
              <a:rPr lang="de-DE" smtClean="0"/>
              <a:t>‹Nr.›</a:t>
            </a:fld>
            <a:endParaRPr lang="de-DE"/>
          </a:p>
        </p:txBody>
      </p:sp>
    </p:spTree>
    <p:extLst>
      <p:ext uri="{BB962C8B-B14F-4D97-AF65-F5344CB8AC3E}">
        <p14:creationId xmlns:p14="http://schemas.microsoft.com/office/powerpoint/2010/main" val="808655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AF62DEF7-EF71-4650-9E6F-C1F04632DDAF}"/>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FFDF0E87-BE46-4990-933C-B97DA192EA43}"/>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D33ACB7-2557-4C51-AE82-6E1D727C6B0F}"/>
              </a:ext>
            </a:extLst>
          </p:cNvPr>
          <p:cNvSpPr>
            <a:spLocks noGrp="1"/>
          </p:cNvSpPr>
          <p:nvPr>
            <p:ph type="dt" sz="half" idx="10"/>
          </p:nvPr>
        </p:nvSpPr>
        <p:spPr/>
        <p:txBody>
          <a:bodyPr/>
          <a:lstStyle/>
          <a:p>
            <a:fld id="{759E2212-C150-4FA8-8BFA-B48EECEE5FCC}" type="datetimeFigureOut">
              <a:rPr lang="de-DE" smtClean="0"/>
              <a:t>14.09.2026</a:t>
            </a:fld>
            <a:endParaRPr lang="de-DE"/>
          </a:p>
        </p:txBody>
      </p:sp>
      <p:sp>
        <p:nvSpPr>
          <p:cNvPr id="5" name="Fußzeilenplatzhalter 4">
            <a:extLst>
              <a:ext uri="{FF2B5EF4-FFF2-40B4-BE49-F238E27FC236}">
                <a16:creationId xmlns:a16="http://schemas.microsoft.com/office/drawing/2014/main" id="{8342E0C3-5B7D-4DFB-80CF-04BE3B916DA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83FC59C-A593-4655-A7CB-F6FFA35C1185}"/>
              </a:ext>
            </a:extLst>
          </p:cNvPr>
          <p:cNvSpPr>
            <a:spLocks noGrp="1"/>
          </p:cNvSpPr>
          <p:nvPr>
            <p:ph type="sldNum" sz="quarter" idx="12"/>
          </p:nvPr>
        </p:nvSpPr>
        <p:spPr/>
        <p:txBody>
          <a:bodyPr/>
          <a:lstStyle/>
          <a:p>
            <a:fld id="{208BE340-3048-4B64-B8D4-1C07E4D2163D}" type="slidenum">
              <a:rPr lang="de-DE" smtClean="0"/>
              <a:t>‹Nr.›</a:t>
            </a:fld>
            <a:endParaRPr lang="de-DE"/>
          </a:p>
        </p:txBody>
      </p:sp>
    </p:spTree>
    <p:extLst>
      <p:ext uri="{BB962C8B-B14F-4D97-AF65-F5344CB8AC3E}">
        <p14:creationId xmlns:p14="http://schemas.microsoft.com/office/powerpoint/2010/main" val="2743357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AF39557-B706-455D-B4A9-A7387CA26B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0A1BEC38-028B-4038-BE01-5E15A430FC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7239E26-67A1-41B9-A7B6-5E45B8C531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9E2212-C150-4FA8-8BFA-B48EECEE5FCC}" type="datetimeFigureOut">
              <a:rPr lang="de-DE" smtClean="0"/>
              <a:t>14.09.2026</a:t>
            </a:fld>
            <a:endParaRPr lang="de-DE"/>
          </a:p>
        </p:txBody>
      </p:sp>
      <p:sp>
        <p:nvSpPr>
          <p:cNvPr id="5" name="Fußzeilenplatzhalter 4">
            <a:extLst>
              <a:ext uri="{FF2B5EF4-FFF2-40B4-BE49-F238E27FC236}">
                <a16:creationId xmlns:a16="http://schemas.microsoft.com/office/drawing/2014/main" id="{9980D1C3-4F86-48E1-99D9-A1E2E29045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0DB512F1-9371-4A38-8655-B47165E1CB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8BE340-3048-4B64-B8D4-1C07E4D2163D}" type="slidenum">
              <a:rPr lang="de-DE" smtClean="0"/>
              <a:t>‹Nr.›</a:t>
            </a:fld>
            <a:endParaRPr lang="de-DE"/>
          </a:p>
        </p:txBody>
      </p:sp>
    </p:spTree>
    <p:extLst>
      <p:ext uri="{BB962C8B-B14F-4D97-AF65-F5344CB8AC3E}">
        <p14:creationId xmlns:p14="http://schemas.microsoft.com/office/powerpoint/2010/main" val="1375272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B04B6412-A45A-4511-A862-0FB9DBCF9E27}"/>
              </a:ext>
            </a:extLst>
          </p:cNvPr>
          <p:cNvSpPr/>
          <p:nvPr/>
        </p:nvSpPr>
        <p:spPr>
          <a:xfrm>
            <a:off x="274066" y="46688"/>
            <a:ext cx="11014745" cy="578842"/>
          </a:xfrm>
          <a:custGeom>
            <a:avLst/>
            <a:gdLst>
              <a:gd name="connsiteX0" fmla="*/ 0 w 11014745"/>
              <a:gd name="connsiteY0" fmla="*/ 0 h 578842"/>
              <a:gd name="connsiteX1" fmla="*/ 908716 w 11014745"/>
              <a:gd name="connsiteY1" fmla="*/ 0 h 578842"/>
              <a:gd name="connsiteX2" fmla="*/ 1707285 w 11014745"/>
              <a:gd name="connsiteY2" fmla="*/ 0 h 578842"/>
              <a:gd name="connsiteX3" fmla="*/ 2395707 w 11014745"/>
              <a:gd name="connsiteY3" fmla="*/ 0 h 578842"/>
              <a:gd name="connsiteX4" fmla="*/ 3084129 w 11014745"/>
              <a:gd name="connsiteY4" fmla="*/ 0 h 578842"/>
              <a:gd name="connsiteX5" fmla="*/ 3552255 w 11014745"/>
              <a:gd name="connsiteY5" fmla="*/ 0 h 578842"/>
              <a:gd name="connsiteX6" fmla="*/ 4350824 w 11014745"/>
              <a:gd name="connsiteY6" fmla="*/ 0 h 578842"/>
              <a:gd name="connsiteX7" fmla="*/ 5149393 w 11014745"/>
              <a:gd name="connsiteY7" fmla="*/ 0 h 578842"/>
              <a:gd name="connsiteX8" fmla="*/ 5727667 w 11014745"/>
              <a:gd name="connsiteY8" fmla="*/ 0 h 578842"/>
              <a:gd name="connsiteX9" fmla="*/ 6416089 w 11014745"/>
              <a:gd name="connsiteY9" fmla="*/ 0 h 578842"/>
              <a:gd name="connsiteX10" fmla="*/ 6774068 w 11014745"/>
              <a:gd name="connsiteY10" fmla="*/ 0 h 578842"/>
              <a:gd name="connsiteX11" fmla="*/ 7682785 w 11014745"/>
              <a:gd name="connsiteY11" fmla="*/ 0 h 578842"/>
              <a:gd name="connsiteX12" fmla="*/ 8371206 w 11014745"/>
              <a:gd name="connsiteY12" fmla="*/ 0 h 578842"/>
              <a:gd name="connsiteX13" fmla="*/ 8839333 w 11014745"/>
              <a:gd name="connsiteY13" fmla="*/ 0 h 578842"/>
              <a:gd name="connsiteX14" fmla="*/ 9307460 w 11014745"/>
              <a:gd name="connsiteY14" fmla="*/ 0 h 578842"/>
              <a:gd name="connsiteX15" fmla="*/ 10106029 w 11014745"/>
              <a:gd name="connsiteY15" fmla="*/ 0 h 578842"/>
              <a:gd name="connsiteX16" fmla="*/ 11014745 w 11014745"/>
              <a:gd name="connsiteY16" fmla="*/ 0 h 578842"/>
              <a:gd name="connsiteX17" fmla="*/ 11014745 w 11014745"/>
              <a:gd name="connsiteY17" fmla="*/ 578842 h 578842"/>
              <a:gd name="connsiteX18" fmla="*/ 10436471 w 11014745"/>
              <a:gd name="connsiteY18" fmla="*/ 578842 h 578842"/>
              <a:gd name="connsiteX19" fmla="*/ 9637902 w 11014745"/>
              <a:gd name="connsiteY19" fmla="*/ 578842 h 578842"/>
              <a:gd name="connsiteX20" fmla="*/ 9059628 w 11014745"/>
              <a:gd name="connsiteY20" fmla="*/ 578842 h 578842"/>
              <a:gd name="connsiteX21" fmla="*/ 8150911 w 11014745"/>
              <a:gd name="connsiteY21" fmla="*/ 578842 h 578842"/>
              <a:gd name="connsiteX22" fmla="*/ 7462490 w 11014745"/>
              <a:gd name="connsiteY22" fmla="*/ 578842 h 578842"/>
              <a:gd name="connsiteX23" fmla="*/ 6663921 w 11014745"/>
              <a:gd name="connsiteY23" fmla="*/ 578842 h 578842"/>
              <a:gd name="connsiteX24" fmla="*/ 6195794 w 11014745"/>
              <a:gd name="connsiteY24" fmla="*/ 578842 h 578842"/>
              <a:gd name="connsiteX25" fmla="*/ 5397225 w 11014745"/>
              <a:gd name="connsiteY25" fmla="*/ 578842 h 578842"/>
              <a:gd name="connsiteX26" fmla="*/ 5039246 w 11014745"/>
              <a:gd name="connsiteY26" fmla="*/ 578842 h 578842"/>
              <a:gd name="connsiteX27" fmla="*/ 4460972 w 11014745"/>
              <a:gd name="connsiteY27" fmla="*/ 578842 h 578842"/>
              <a:gd name="connsiteX28" fmla="*/ 3772550 w 11014745"/>
              <a:gd name="connsiteY28" fmla="*/ 578842 h 578842"/>
              <a:gd name="connsiteX29" fmla="*/ 3194276 w 11014745"/>
              <a:gd name="connsiteY29" fmla="*/ 578842 h 578842"/>
              <a:gd name="connsiteX30" fmla="*/ 2726149 w 11014745"/>
              <a:gd name="connsiteY30" fmla="*/ 578842 h 578842"/>
              <a:gd name="connsiteX31" fmla="*/ 2147875 w 11014745"/>
              <a:gd name="connsiteY31" fmla="*/ 578842 h 578842"/>
              <a:gd name="connsiteX32" fmla="*/ 1459454 w 11014745"/>
              <a:gd name="connsiteY32" fmla="*/ 578842 h 578842"/>
              <a:gd name="connsiteX33" fmla="*/ 991327 w 11014745"/>
              <a:gd name="connsiteY33" fmla="*/ 578842 h 578842"/>
              <a:gd name="connsiteX34" fmla="*/ 0 w 11014745"/>
              <a:gd name="connsiteY34" fmla="*/ 578842 h 578842"/>
              <a:gd name="connsiteX35" fmla="*/ 0 w 11014745"/>
              <a:gd name="connsiteY35" fmla="*/ 0 h 57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4745" h="578842" fill="none" extrusionOk="0">
                <a:moveTo>
                  <a:pt x="0" y="0"/>
                </a:moveTo>
                <a:cubicBezTo>
                  <a:pt x="390005" y="-12390"/>
                  <a:pt x="592162" y="9205"/>
                  <a:pt x="908716" y="0"/>
                </a:cubicBezTo>
                <a:cubicBezTo>
                  <a:pt x="1225270" y="-9205"/>
                  <a:pt x="1456928" y="-6165"/>
                  <a:pt x="1707285" y="0"/>
                </a:cubicBezTo>
                <a:cubicBezTo>
                  <a:pt x="1957642" y="6165"/>
                  <a:pt x="2066766" y="13300"/>
                  <a:pt x="2395707" y="0"/>
                </a:cubicBezTo>
                <a:cubicBezTo>
                  <a:pt x="2724648" y="-13300"/>
                  <a:pt x="2879962" y="10179"/>
                  <a:pt x="3084129" y="0"/>
                </a:cubicBezTo>
                <a:cubicBezTo>
                  <a:pt x="3288296" y="-10179"/>
                  <a:pt x="3368876" y="-5019"/>
                  <a:pt x="3552255" y="0"/>
                </a:cubicBezTo>
                <a:cubicBezTo>
                  <a:pt x="3735634" y="5019"/>
                  <a:pt x="3953576" y="28768"/>
                  <a:pt x="4350824" y="0"/>
                </a:cubicBezTo>
                <a:cubicBezTo>
                  <a:pt x="4748072" y="-28768"/>
                  <a:pt x="4957191" y="32657"/>
                  <a:pt x="5149393" y="0"/>
                </a:cubicBezTo>
                <a:cubicBezTo>
                  <a:pt x="5341595" y="-32657"/>
                  <a:pt x="5592862" y="-212"/>
                  <a:pt x="5727667" y="0"/>
                </a:cubicBezTo>
                <a:cubicBezTo>
                  <a:pt x="5862472" y="212"/>
                  <a:pt x="6170208" y="4231"/>
                  <a:pt x="6416089" y="0"/>
                </a:cubicBezTo>
                <a:cubicBezTo>
                  <a:pt x="6661970" y="-4231"/>
                  <a:pt x="6636730" y="-13908"/>
                  <a:pt x="6774068" y="0"/>
                </a:cubicBezTo>
                <a:cubicBezTo>
                  <a:pt x="6911406" y="13908"/>
                  <a:pt x="7248619" y="-4894"/>
                  <a:pt x="7682785" y="0"/>
                </a:cubicBezTo>
                <a:cubicBezTo>
                  <a:pt x="8116951" y="4894"/>
                  <a:pt x="8166530" y="-29144"/>
                  <a:pt x="8371206" y="0"/>
                </a:cubicBezTo>
                <a:cubicBezTo>
                  <a:pt x="8575882" y="29144"/>
                  <a:pt x="8629170" y="20599"/>
                  <a:pt x="8839333" y="0"/>
                </a:cubicBezTo>
                <a:cubicBezTo>
                  <a:pt x="9049496" y="-20599"/>
                  <a:pt x="9177387" y="10605"/>
                  <a:pt x="9307460" y="0"/>
                </a:cubicBezTo>
                <a:cubicBezTo>
                  <a:pt x="9437533" y="-10605"/>
                  <a:pt x="9938565" y="20972"/>
                  <a:pt x="10106029" y="0"/>
                </a:cubicBezTo>
                <a:cubicBezTo>
                  <a:pt x="10273493" y="-20972"/>
                  <a:pt x="10637651" y="-33551"/>
                  <a:pt x="11014745" y="0"/>
                </a:cubicBezTo>
                <a:cubicBezTo>
                  <a:pt x="11021942" y="118275"/>
                  <a:pt x="11005751" y="389505"/>
                  <a:pt x="11014745" y="578842"/>
                </a:cubicBezTo>
                <a:cubicBezTo>
                  <a:pt x="10883389" y="602594"/>
                  <a:pt x="10660231" y="570076"/>
                  <a:pt x="10436471" y="578842"/>
                </a:cubicBezTo>
                <a:cubicBezTo>
                  <a:pt x="10212711" y="587608"/>
                  <a:pt x="9984143" y="597027"/>
                  <a:pt x="9637902" y="578842"/>
                </a:cubicBezTo>
                <a:cubicBezTo>
                  <a:pt x="9291661" y="560657"/>
                  <a:pt x="9334047" y="605323"/>
                  <a:pt x="9059628" y="578842"/>
                </a:cubicBezTo>
                <a:cubicBezTo>
                  <a:pt x="8785209" y="552361"/>
                  <a:pt x="8523505" y="565975"/>
                  <a:pt x="8150911" y="578842"/>
                </a:cubicBezTo>
                <a:cubicBezTo>
                  <a:pt x="7778317" y="591709"/>
                  <a:pt x="7617874" y="595218"/>
                  <a:pt x="7462490" y="578842"/>
                </a:cubicBezTo>
                <a:cubicBezTo>
                  <a:pt x="7307106" y="562466"/>
                  <a:pt x="6962752" y="587348"/>
                  <a:pt x="6663921" y="578842"/>
                </a:cubicBezTo>
                <a:cubicBezTo>
                  <a:pt x="6365090" y="570336"/>
                  <a:pt x="6364356" y="572119"/>
                  <a:pt x="6195794" y="578842"/>
                </a:cubicBezTo>
                <a:cubicBezTo>
                  <a:pt x="6027232" y="585565"/>
                  <a:pt x="5588358" y="573778"/>
                  <a:pt x="5397225" y="578842"/>
                </a:cubicBezTo>
                <a:cubicBezTo>
                  <a:pt x="5206092" y="583906"/>
                  <a:pt x="5119927" y="576897"/>
                  <a:pt x="5039246" y="578842"/>
                </a:cubicBezTo>
                <a:cubicBezTo>
                  <a:pt x="4958565" y="580787"/>
                  <a:pt x="4718193" y="556216"/>
                  <a:pt x="4460972" y="578842"/>
                </a:cubicBezTo>
                <a:cubicBezTo>
                  <a:pt x="4203751" y="601468"/>
                  <a:pt x="4012291" y="610618"/>
                  <a:pt x="3772550" y="578842"/>
                </a:cubicBezTo>
                <a:cubicBezTo>
                  <a:pt x="3532809" y="547066"/>
                  <a:pt x="3481115" y="582372"/>
                  <a:pt x="3194276" y="578842"/>
                </a:cubicBezTo>
                <a:cubicBezTo>
                  <a:pt x="2907437" y="575312"/>
                  <a:pt x="2848608" y="584319"/>
                  <a:pt x="2726149" y="578842"/>
                </a:cubicBezTo>
                <a:cubicBezTo>
                  <a:pt x="2603690" y="573365"/>
                  <a:pt x="2292313" y="579535"/>
                  <a:pt x="2147875" y="578842"/>
                </a:cubicBezTo>
                <a:cubicBezTo>
                  <a:pt x="2003437" y="578149"/>
                  <a:pt x="1705290" y="547677"/>
                  <a:pt x="1459454" y="578842"/>
                </a:cubicBezTo>
                <a:cubicBezTo>
                  <a:pt x="1213618" y="610007"/>
                  <a:pt x="1112075" y="566090"/>
                  <a:pt x="991327" y="578842"/>
                </a:cubicBezTo>
                <a:cubicBezTo>
                  <a:pt x="870579" y="591594"/>
                  <a:pt x="221110" y="532133"/>
                  <a:pt x="0" y="578842"/>
                </a:cubicBezTo>
                <a:cubicBezTo>
                  <a:pt x="2541" y="437648"/>
                  <a:pt x="774" y="272318"/>
                  <a:pt x="0" y="0"/>
                </a:cubicBezTo>
                <a:close/>
              </a:path>
              <a:path w="11014745" h="578842" stroke="0" extrusionOk="0">
                <a:moveTo>
                  <a:pt x="0" y="0"/>
                </a:moveTo>
                <a:cubicBezTo>
                  <a:pt x="352803" y="-45071"/>
                  <a:pt x="473615" y="-37444"/>
                  <a:pt x="908716" y="0"/>
                </a:cubicBezTo>
                <a:cubicBezTo>
                  <a:pt x="1343817" y="37444"/>
                  <a:pt x="1356417" y="-18802"/>
                  <a:pt x="1597138" y="0"/>
                </a:cubicBezTo>
                <a:cubicBezTo>
                  <a:pt x="1837859" y="18802"/>
                  <a:pt x="1916735" y="-20724"/>
                  <a:pt x="2065265" y="0"/>
                </a:cubicBezTo>
                <a:cubicBezTo>
                  <a:pt x="2213795" y="20724"/>
                  <a:pt x="2589366" y="-703"/>
                  <a:pt x="2753686" y="0"/>
                </a:cubicBezTo>
                <a:cubicBezTo>
                  <a:pt x="2918006" y="703"/>
                  <a:pt x="3025381" y="9477"/>
                  <a:pt x="3221813" y="0"/>
                </a:cubicBezTo>
                <a:cubicBezTo>
                  <a:pt x="3418245" y="-9477"/>
                  <a:pt x="3531391" y="-13301"/>
                  <a:pt x="3800087" y="0"/>
                </a:cubicBezTo>
                <a:cubicBezTo>
                  <a:pt x="4068783" y="13301"/>
                  <a:pt x="4076498" y="-17993"/>
                  <a:pt x="4268214" y="0"/>
                </a:cubicBezTo>
                <a:cubicBezTo>
                  <a:pt x="4459930" y="17993"/>
                  <a:pt x="4713252" y="-26569"/>
                  <a:pt x="4956635" y="0"/>
                </a:cubicBezTo>
                <a:cubicBezTo>
                  <a:pt x="5200018" y="26569"/>
                  <a:pt x="5454721" y="5013"/>
                  <a:pt x="5645057" y="0"/>
                </a:cubicBezTo>
                <a:cubicBezTo>
                  <a:pt x="5835393" y="-5013"/>
                  <a:pt x="6098294" y="31550"/>
                  <a:pt x="6443626" y="0"/>
                </a:cubicBezTo>
                <a:cubicBezTo>
                  <a:pt x="6788958" y="-31550"/>
                  <a:pt x="6684176" y="-7483"/>
                  <a:pt x="6801605" y="0"/>
                </a:cubicBezTo>
                <a:cubicBezTo>
                  <a:pt x="6919034" y="7483"/>
                  <a:pt x="7173180" y="-16919"/>
                  <a:pt x="7269732" y="0"/>
                </a:cubicBezTo>
                <a:cubicBezTo>
                  <a:pt x="7366284" y="16919"/>
                  <a:pt x="7503141" y="-2227"/>
                  <a:pt x="7627711" y="0"/>
                </a:cubicBezTo>
                <a:cubicBezTo>
                  <a:pt x="7752281" y="2227"/>
                  <a:pt x="8308732" y="-25179"/>
                  <a:pt x="8536427" y="0"/>
                </a:cubicBezTo>
                <a:cubicBezTo>
                  <a:pt x="8764122" y="25179"/>
                  <a:pt x="8968263" y="9883"/>
                  <a:pt x="9334996" y="0"/>
                </a:cubicBezTo>
                <a:cubicBezTo>
                  <a:pt x="9701729" y="-9883"/>
                  <a:pt x="10048936" y="-24507"/>
                  <a:pt x="10243713" y="0"/>
                </a:cubicBezTo>
                <a:cubicBezTo>
                  <a:pt x="10438490" y="24507"/>
                  <a:pt x="10658062" y="-28016"/>
                  <a:pt x="11014745" y="0"/>
                </a:cubicBezTo>
                <a:cubicBezTo>
                  <a:pt x="10991585" y="207720"/>
                  <a:pt x="10989857" y="314013"/>
                  <a:pt x="11014745" y="578842"/>
                </a:cubicBezTo>
                <a:cubicBezTo>
                  <a:pt x="10731132" y="580640"/>
                  <a:pt x="10509657" y="617222"/>
                  <a:pt x="10106029" y="578842"/>
                </a:cubicBezTo>
                <a:cubicBezTo>
                  <a:pt x="9702401" y="540462"/>
                  <a:pt x="9574904" y="600894"/>
                  <a:pt x="9307460" y="578842"/>
                </a:cubicBezTo>
                <a:cubicBezTo>
                  <a:pt x="9040016" y="556790"/>
                  <a:pt x="9043873" y="587248"/>
                  <a:pt x="8949480" y="578842"/>
                </a:cubicBezTo>
                <a:cubicBezTo>
                  <a:pt x="8855087" y="570436"/>
                  <a:pt x="8602562" y="611443"/>
                  <a:pt x="8261059" y="578842"/>
                </a:cubicBezTo>
                <a:cubicBezTo>
                  <a:pt x="7919556" y="546241"/>
                  <a:pt x="7922990" y="555815"/>
                  <a:pt x="7682785" y="578842"/>
                </a:cubicBezTo>
                <a:cubicBezTo>
                  <a:pt x="7442580" y="601869"/>
                  <a:pt x="7154083" y="575589"/>
                  <a:pt x="6774068" y="578842"/>
                </a:cubicBezTo>
                <a:cubicBezTo>
                  <a:pt x="6394053" y="582095"/>
                  <a:pt x="6463338" y="583091"/>
                  <a:pt x="6305942" y="578842"/>
                </a:cubicBezTo>
                <a:cubicBezTo>
                  <a:pt x="6148546" y="574593"/>
                  <a:pt x="6067574" y="564403"/>
                  <a:pt x="5947962" y="578842"/>
                </a:cubicBezTo>
                <a:cubicBezTo>
                  <a:pt x="5828350" y="593281"/>
                  <a:pt x="5244599" y="621127"/>
                  <a:pt x="5039246" y="578842"/>
                </a:cubicBezTo>
                <a:cubicBezTo>
                  <a:pt x="4833893" y="536557"/>
                  <a:pt x="4596316" y="560393"/>
                  <a:pt x="4240677" y="578842"/>
                </a:cubicBezTo>
                <a:cubicBezTo>
                  <a:pt x="3885038" y="597291"/>
                  <a:pt x="3675032" y="585711"/>
                  <a:pt x="3442108" y="578842"/>
                </a:cubicBezTo>
                <a:cubicBezTo>
                  <a:pt x="3209184" y="571973"/>
                  <a:pt x="2900991" y="603409"/>
                  <a:pt x="2643539" y="578842"/>
                </a:cubicBezTo>
                <a:cubicBezTo>
                  <a:pt x="2386087" y="554275"/>
                  <a:pt x="2257729" y="600945"/>
                  <a:pt x="2065265" y="578842"/>
                </a:cubicBezTo>
                <a:cubicBezTo>
                  <a:pt x="1872801" y="556739"/>
                  <a:pt x="1774356" y="572815"/>
                  <a:pt x="1597138" y="578842"/>
                </a:cubicBezTo>
                <a:cubicBezTo>
                  <a:pt x="1419920" y="584869"/>
                  <a:pt x="1407837" y="588720"/>
                  <a:pt x="1239159" y="578842"/>
                </a:cubicBezTo>
                <a:cubicBezTo>
                  <a:pt x="1070481" y="568964"/>
                  <a:pt x="416306" y="611242"/>
                  <a:pt x="0" y="578842"/>
                </a:cubicBezTo>
                <a:cubicBezTo>
                  <a:pt x="20098" y="367677"/>
                  <a:pt x="-14230" y="208796"/>
                  <a:pt x="0" y="0"/>
                </a:cubicBezTo>
                <a:close/>
              </a:path>
            </a:pathLst>
          </a:custGeom>
          <a:solidFill>
            <a:schemeClr val="bg1"/>
          </a:solidFill>
          <a:ln>
            <a:extLst>
              <a:ext uri="{C807C97D-BFC1-408E-A445-0C87EB9F89A2}">
                <ask:lineSketchStyleProps xmlns:ask="http://schemas.microsoft.com/office/drawing/2018/sketchyshapes" sd="4045157782">
                  <a:prstGeom prst="rect">
                    <a:avLst/>
                  </a:prstGeom>
                  <ask:type>
                    <ask:lineSketchFreehand/>
                  </ask:type>
                </ask:lineSketchStyleProps>
              </a:ext>
            </a:extLst>
          </a:ln>
        </p:spPr>
        <p:style>
          <a:lnRef idx="3">
            <a:schemeClr val="lt1"/>
          </a:lnRef>
          <a:fillRef idx="1">
            <a:schemeClr val="accent4"/>
          </a:fillRef>
          <a:effectRef idx="1">
            <a:schemeClr val="accent4"/>
          </a:effectRef>
          <a:fontRef idx="minor">
            <a:schemeClr val="lt1"/>
          </a:fontRef>
        </p:style>
        <p:txBody>
          <a:bodyPr rtlCol="0" anchor="ctr"/>
          <a:lstStyle/>
          <a:p>
            <a:r>
              <a:rPr lang="de-DE" sz="2000" b="1" dirty="0">
                <a:solidFill>
                  <a:schemeClr val="accent5">
                    <a:lumMod val="75000"/>
                  </a:schemeClr>
                </a:solidFill>
              </a:rPr>
              <a:t>Arbeitsgemeinschaften im Schuljahr 2026/27</a:t>
            </a:r>
          </a:p>
        </p:txBody>
      </p:sp>
      <p:sp>
        <p:nvSpPr>
          <p:cNvPr id="39" name="Flussdiagramm: Vorbereitung 38">
            <a:extLst>
              <a:ext uri="{FF2B5EF4-FFF2-40B4-BE49-F238E27FC236}">
                <a16:creationId xmlns:a16="http://schemas.microsoft.com/office/drawing/2014/main" id="{948A4D98-465F-4A28-9ECF-2F099E8CB058}"/>
              </a:ext>
            </a:extLst>
          </p:cNvPr>
          <p:cNvSpPr/>
          <p:nvPr/>
        </p:nvSpPr>
        <p:spPr>
          <a:xfrm>
            <a:off x="1935492" y="1671763"/>
            <a:ext cx="1895915" cy="1470171"/>
          </a:xfrm>
          <a:prstGeom prst="flowChartPreparation">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Schöne Schule (Kl. 1-4)</a:t>
            </a:r>
          </a:p>
          <a:p>
            <a:pPr rtl="0"/>
            <a:r>
              <a:rPr lang="de-DE" sz="700" dirty="0">
                <a:solidFill>
                  <a:srgbClr val="000000"/>
                </a:solidFill>
                <a:latin typeface="Aptos"/>
              </a:rPr>
              <a:t>Wenn du Lust hast, das Schulhaus mit Bastelarbeiten zu gestalten, wenn du gerne liegengebliebene Sachen aufräumst, Blumenkästen gießen kannst oder auch den Kräutergarten pflegen möchtest, bist Du in dieser AG genau richtig. </a:t>
            </a:r>
            <a:endParaRPr lang="de-DE" sz="700" dirty="0">
              <a:solidFill>
                <a:srgbClr val="000000"/>
              </a:solidFill>
              <a:effectLst/>
              <a:latin typeface="Aptos"/>
            </a:endParaRPr>
          </a:p>
        </p:txBody>
      </p:sp>
      <p:sp>
        <p:nvSpPr>
          <p:cNvPr id="40" name="Flussdiagramm: Vorbereitung 39">
            <a:extLst>
              <a:ext uri="{FF2B5EF4-FFF2-40B4-BE49-F238E27FC236}">
                <a16:creationId xmlns:a16="http://schemas.microsoft.com/office/drawing/2014/main" id="{D060F69F-260D-4E87-BC64-1E216072EA92}"/>
              </a:ext>
            </a:extLst>
          </p:cNvPr>
          <p:cNvSpPr/>
          <p:nvPr/>
        </p:nvSpPr>
        <p:spPr>
          <a:xfrm>
            <a:off x="360022" y="2440846"/>
            <a:ext cx="1895915" cy="1484679"/>
          </a:xfrm>
          <a:prstGeom prst="flowChartPreparation">
            <a:avLst/>
          </a:prstGeom>
          <a:solidFill>
            <a:schemeClr val="bg1"/>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Flöten-AG (Klasse 2,3)</a:t>
            </a:r>
          </a:p>
          <a:p>
            <a:pPr rtl="0"/>
            <a:r>
              <a:rPr lang="de-DE" sz="700" dirty="0">
                <a:solidFill>
                  <a:srgbClr val="000000"/>
                </a:solidFill>
                <a:latin typeface="Aptos"/>
              </a:rPr>
              <a:t>Du hast Lust mit anderen Kindern Musik zu machen und das Spielen der Blockflöte zu lernen? Dann bist du in der Flöten-Ag genau richtig. Du solltest jede Woche drei bis vier mal circa 5-10 Minuten Zeit zum Üben haben. Das ist kein Problem? Dann melde dich an! Beachte den Elternbrief dazu. </a:t>
            </a:r>
            <a:endParaRPr lang="de-DE" sz="700" dirty="0">
              <a:solidFill>
                <a:srgbClr val="000000"/>
              </a:solidFill>
              <a:effectLst/>
              <a:latin typeface="Aptos"/>
            </a:endParaRPr>
          </a:p>
        </p:txBody>
      </p:sp>
      <p:sp>
        <p:nvSpPr>
          <p:cNvPr id="41" name="Flussdiagramm: Vorbereitung 40">
            <a:extLst>
              <a:ext uri="{FF2B5EF4-FFF2-40B4-BE49-F238E27FC236}">
                <a16:creationId xmlns:a16="http://schemas.microsoft.com/office/drawing/2014/main" id="{FC5C8430-1E37-4D29-A1BD-4FB538D0911E}"/>
              </a:ext>
            </a:extLst>
          </p:cNvPr>
          <p:cNvSpPr/>
          <p:nvPr/>
        </p:nvSpPr>
        <p:spPr>
          <a:xfrm>
            <a:off x="1927048" y="3203114"/>
            <a:ext cx="1895915" cy="1470171"/>
          </a:xfrm>
          <a:prstGeom prst="flowChartPreparation">
            <a:avLst/>
          </a:prstGeom>
          <a:solidFill>
            <a:schemeClr val="bg1"/>
          </a:solid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Schülerzeitung (Kl. 2-4)</a:t>
            </a:r>
          </a:p>
          <a:p>
            <a:pPr rtl="0"/>
            <a:r>
              <a:rPr lang="de-DE" sz="700" dirty="0">
                <a:solidFill>
                  <a:srgbClr val="000000"/>
                </a:solidFill>
                <a:effectLst/>
                <a:latin typeface="Aptos"/>
              </a:rPr>
              <a:t>In der Zeitungs-AG </a:t>
            </a:r>
          </a:p>
          <a:p>
            <a:pPr rtl="0"/>
            <a:r>
              <a:rPr lang="de-DE" sz="700" dirty="0">
                <a:solidFill>
                  <a:srgbClr val="000000"/>
                </a:solidFill>
                <a:effectLst/>
                <a:latin typeface="Aptos"/>
              </a:rPr>
              <a:t>schreiben wir über alles, </a:t>
            </a:r>
          </a:p>
          <a:p>
            <a:pPr rtl="0"/>
            <a:r>
              <a:rPr lang="de-DE" sz="700" dirty="0">
                <a:solidFill>
                  <a:srgbClr val="000000"/>
                </a:solidFill>
                <a:effectLst/>
                <a:latin typeface="Aptos"/>
              </a:rPr>
              <a:t>was uns interessiert: </a:t>
            </a:r>
          </a:p>
          <a:p>
            <a:pPr rtl="0"/>
            <a:r>
              <a:rPr lang="de-DE" sz="700" dirty="0">
                <a:solidFill>
                  <a:srgbClr val="000000"/>
                </a:solidFill>
                <a:effectLst/>
                <a:latin typeface="Aptos"/>
              </a:rPr>
              <a:t>lustige Geschichten, </a:t>
            </a:r>
          </a:p>
          <a:p>
            <a:pPr rtl="0"/>
            <a:r>
              <a:rPr lang="de-DE" sz="700" dirty="0">
                <a:solidFill>
                  <a:srgbClr val="000000"/>
                </a:solidFill>
                <a:effectLst/>
                <a:latin typeface="Aptos"/>
              </a:rPr>
              <a:t>Rätsel, Witze, Comics, </a:t>
            </a:r>
          </a:p>
          <a:p>
            <a:pPr rtl="0"/>
            <a:r>
              <a:rPr lang="de-DE" sz="700" dirty="0">
                <a:solidFill>
                  <a:srgbClr val="000000"/>
                </a:solidFill>
                <a:effectLst/>
                <a:latin typeface="Aptos"/>
              </a:rPr>
              <a:t>Sport, Sachthemen,… </a:t>
            </a:r>
          </a:p>
          <a:p>
            <a:pPr rtl="0"/>
            <a:r>
              <a:rPr lang="de-DE" sz="700" dirty="0">
                <a:solidFill>
                  <a:srgbClr val="000000"/>
                </a:solidFill>
                <a:effectLst/>
                <a:latin typeface="Aptos"/>
              </a:rPr>
              <a:t>Frau </a:t>
            </a:r>
            <a:r>
              <a:rPr lang="de-DE" sz="700" dirty="0" err="1">
                <a:solidFill>
                  <a:srgbClr val="000000"/>
                </a:solidFill>
                <a:effectLst/>
                <a:latin typeface="Aptos"/>
              </a:rPr>
              <a:t>Brüllke</a:t>
            </a:r>
            <a:r>
              <a:rPr lang="de-DE" sz="700" dirty="0">
                <a:solidFill>
                  <a:srgbClr val="000000"/>
                </a:solidFill>
                <a:effectLst/>
                <a:latin typeface="Aptos"/>
              </a:rPr>
              <a:t> freut sich auf </a:t>
            </a:r>
          </a:p>
          <a:p>
            <a:pPr rtl="0"/>
            <a:r>
              <a:rPr lang="de-DE" sz="700" dirty="0">
                <a:solidFill>
                  <a:srgbClr val="000000"/>
                </a:solidFill>
                <a:effectLst/>
                <a:latin typeface="Aptos"/>
              </a:rPr>
              <a:t>motivierte Reporter und </a:t>
            </a:r>
          </a:p>
          <a:p>
            <a:pPr rtl="0"/>
            <a:r>
              <a:rPr lang="de-DE" sz="700" dirty="0">
                <a:solidFill>
                  <a:srgbClr val="000000"/>
                </a:solidFill>
                <a:effectLst/>
                <a:latin typeface="Aptos"/>
              </a:rPr>
              <a:t>Reporterinnen.</a:t>
            </a:r>
          </a:p>
        </p:txBody>
      </p:sp>
      <p:sp>
        <p:nvSpPr>
          <p:cNvPr id="42" name="Flussdiagramm: Vorbereitung 41">
            <a:extLst>
              <a:ext uri="{FF2B5EF4-FFF2-40B4-BE49-F238E27FC236}">
                <a16:creationId xmlns:a16="http://schemas.microsoft.com/office/drawing/2014/main" id="{E71CF091-C52E-4B9D-8F76-26EB5357F5B7}"/>
              </a:ext>
            </a:extLst>
          </p:cNvPr>
          <p:cNvSpPr/>
          <p:nvPr/>
        </p:nvSpPr>
        <p:spPr>
          <a:xfrm>
            <a:off x="3497977" y="2440846"/>
            <a:ext cx="1903373" cy="1470171"/>
          </a:xfrm>
          <a:prstGeom prst="flowChartPreparation">
            <a:avLst/>
          </a:prstGeom>
          <a:solidFill>
            <a:schemeClr val="bg1"/>
          </a:solidFill>
          <a:ln w="38100">
            <a:solidFill>
              <a:srgbClr val="E19F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700" b="1" dirty="0">
                <a:solidFill>
                  <a:srgbClr val="000000"/>
                </a:solidFill>
                <a:latin typeface="Aptos"/>
              </a:rPr>
              <a:t>Singen- und Rhythmus-AG (Klasse 2-4)</a:t>
            </a:r>
          </a:p>
          <a:p>
            <a:r>
              <a:rPr lang="de-DE" sz="700" dirty="0">
                <a:solidFill>
                  <a:srgbClr val="000000"/>
                </a:solidFill>
                <a:effectLst/>
                <a:latin typeface="Aptos"/>
              </a:rPr>
              <a:t>Wir singen, bewegen uns zur Musik und probieren verschiedene Musikinstrumente und unsere Stimme aus. Wir spielen auch spaßige Rhythmusspiele und erweitern damit unsere Rhythmusfähigkeit.</a:t>
            </a:r>
          </a:p>
        </p:txBody>
      </p:sp>
      <p:sp>
        <p:nvSpPr>
          <p:cNvPr id="43" name="Flussdiagramm: Vorbereitung 42">
            <a:extLst>
              <a:ext uri="{FF2B5EF4-FFF2-40B4-BE49-F238E27FC236}">
                <a16:creationId xmlns:a16="http://schemas.microsoft.com/office/drawing/2014/main" id="{BB761179-F3BB-481E-91DB-87B0F9635833}"/>
              </a:ext>
            </a:extLst>
          </p:cNvPr>
          <p:cNvSpPr/>
          <p:nvPr/>
        </p:nvSpPr>
        <p:spPr>
          <a:xfrm>
            <a:off x="3490138" y="904942"/>
            <a:ext cx="1912007" cy="1470171"/>
          </a:xfrm>
          <a:prstGeom prst="flowChartPreparation">
            <a:avLst/>
          </a:prstGeom>
          <a:solidFill>
            <a:schemeClr val="bg1"/>
          </a:solidFill>
          <a:ln w="38100">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Naturforscher (Klasse 1-4)</a:t>
            </a:r>
          </a:p>
          <a:p>
            <a:pPr rtl="0"/>
            <a:r>
              <a:rPr lang="de-DE" sz="700" dirty="0">
                <a:solidFill>
                  <a:srgbClr val="000000"/>
                </a:solidFill>
                <a:latin typeface="Aptos"/>
              </a:rPr>
              <a:t>Hier erforschen wir Tiere, Pflanzen und Naturphänomene, über die du immer mal mehr erfahren wolltest. Ganz egal, ob Tiefseefisch, Vulkane, fleischfressende Pflanzen oder was dir sonst noch einfällt – ihr entscheidet und wir erforschen gemeinsam.</a:t>
            </a:r>
            <a:endParaRPr lang="de-DE" sz="700" dirty="0">
              <a:solidFill>
                <a:srgbClr val="000000"/>
              </a:solidFill>
              <a:effectLst/>
              <a:latin typeface="Aptos"/>
            </a:endParaRPr>
          </a:p>
        </p:txBody>
      </p:sp>
      <p:sp>
        <p:nvSpPr>
          <p:cNvPr id="44" name="Flussdiagramm: Vorbereitung 43">
            <a:extLst>
              <a:ext uri="{FF2B5EF4-FFF2-40B4-BE49-F238E27FC236}">
                <a16:creationId xmlns:a16="http://schemas.microsoft.com/office/drawing/2014/main" id="{887FFB9C-77A0-49F6-886F-78CFC6FBBD1C}"/>
              </a:ext>
            </a:extLst>
          </p:cNvPr>
          <p:cNvSpPr/>
          <p:nvPr/>
        </p:nvSpPr>
        <p:spPr>
          <a:xfrm>
            <a:off x="345123" y="3999379"/>
            <a:ext cx="1895915" cy="1470171"/>
          </a:xfrm>
          <a:prstGeom prst="flowChartPreparation">
            <a:avLst/>
          </a:prstGeom>
          <a:solidFill>
            <a:schemeClr val="bg1"/>
          </a:solidFill>
          <a:ln w="38100">
            <a:solidFill>
              <a:srgbClr val="DDB7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Theater-AG (Klasse 3, 4)</a:t>
            </a:r>
          </a:p>
          <a:p>
            <a:pPr rtl="0"/>
            <a:r>
              <a:rPr lang="de-DE" sz="650" dirty="0">
                <a:solidFill>
                  <a:srgbClr val="000000"/>
                </a:solidFill>
                <a:latin typeface="Aptos"/>
              </a:rPr>
              <a:t>In </a:t>
            </a:r>
            <a:r>
              <a:rPr lang="de-DE" sz="650">
                <a:solidFill>
                  <a:srgbClr val="000000"/>
                </a:solidFill>
                <a:latin typeface="Aptos"/>
              </a:rPr>
              <a:t>der Theater-AG </a:t>
            </a:r>
            <a:r>
              <a:rPr lang="de-DE" sz="650" dirty="0">
                <a:solidFill>
                  <a:srgbClr val="000000"/>
                </a:solidFill>
                <a:latin typeface="Aptos"/>
              </a:rPr>
              <a:t>könnt Ihr in verschiedene Rollen schlüpfen und eure eigenen Geschichten erzählen. Gemeinsam erarbeiten wir ein großes Stück und führen es auf. Das macht viel Spaß, aber benötigt auch Durchhaltevermögen.  Entdeckt eure schauspielerischen Talente. </a:t>
            </a:r>
            <a:endParaRPr lang="de-DE" sz="650" dirty="0">
              <a:solidFill>
                <a:srgbClr val="000000"/>
              </a:solidFill>
              <a:effectLst/>
              <a:latin typeface="Aptos"/>
            </a:endParaRPr>
          </a:p>
        </p:txBody>
      </p:sp>
      <p:sp>
        <p:nvSpPr>
          <p:cNvPr id="45" name="Flussdiagramm: Vorbereitung 44">
            <a:extLst>
              <a:ext uri="{FF2B5EF4-FFF2-40B4-BE49-F238E27FC236}">
                <a16:creationId xmlns:a16="http://schemas.microsoft.com/office/drawing/2014/main" id="{52BF3658-E97C-43E7-8931-6EC74F4A6E16}"/>
              </a:ext>
            </a:extLst>
          </p:cNvPr>
          <p:cNvSpPr/>
          <p:nvPr/>
        </p:nvSpPr>
        <p:spPr>
          <a:xfrm>
            <a:off x="1925134" y="4756896"/>
            <a:ext cx="1904549" cy="1470171"/>
          </a:xfrm>
          <a:prstGeom prst="flowChartPreparation">
            <a:avLst/>
          </a:prstGeom>
          <a:solidFill>
            <a:schemeClr val="bg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Medien-AG (Klasse 2-4)</a:t>
            </a:r>
          </a:p>
          <a:p>
            <a:pPr rtl="0"/>
            <a:r>
              <a:rPr lang="de-DE" sz="700" dirty="0">
                <a:solidFill>
                  <a:srgbClr val="000000"/>
                </a:solidFill>
                <a:latin typeface="Aptos"/>
              </a:rPr>
              <a:t>Wenn du gerne kreativ bist, dann bist du in der Medien-AG genau richtig. Wir arbeiten mit Büchern, Tablets, Knete, Papier und vielen anderen Materialien. Hier kannst du deine eigenen Figuren und Geschichten entwickeln. Komm vorbei und drehe deinen eigenen Film.  </a:t>
            </a:r>
            <a:endParaRPr lang="de-DE" sz="700" dirty="0">
              <a:solidFill>
                <a:srgbClr val="000000"/>
              </a:solidFill>
              <a:effectLst/>
              <a:latin typeface="Aptos"/>
            </a:endParaRPr>
          </a:p>
        </p:txBody>
      </p:sp>
      <p:sp>
        <p:nvSpPr>
          <p:cNvPr id="46" name="Flussdiagramm: Vorbereitung 45">
            <a:extLst>
              <a:ext uri="{FF2B5EF4-FFF2-40B4-BE49-F238E27FC236}">
                <a16:creationId xmlns:a16="http://schemas.microsoft.com/office/drawing/2014/main" id="{CA346CD5-A309-48CE-B4F5-8453FA377A97}"/>
              </a:ext>
            </a:extLst>
          </p:cNvPr>
          <p:cNvSpPr/>
          <p:nvPr/>
        </p:nvSpPr>
        <p:spPr>
          <a:xfrm>
            <a:off x="3491708" y="3972197"/>
            <a:ext cx="1895915" cy="1470171"/>
          </a:xfrm>
          <a:prstGeom prst="flowChartPreparation">
            <a:avLst/>
          </a:prstGeom>
          <a:solidFill>
            <a:schemeClr val="bg1"/>
          </a:solid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Spielen und basteln </a:t>
            </a:r>
            <a:r>
              <a:rPr lang="de-DE" sz="700" dirty="0">
                <a:solidFill>
                  <a:srgbClr val="000000"/>
                </a:solidFill>
                <a:effectLst/>
                <a:latin typeface="Aptos"/>
              </a:rPr>
              <a:t>(Klasse 1,2)</a:t>
            </a:r>
          </a:p>
          <a:p>
            <a:pPr rtl="0"/>
            <a:r>
              <a:rPr lang="de-DE" sz="700" dirty="0">
                <a:solidFill>
                  <a:srgbClr val="000000"/>
                </a:solidFill>
                <a:latin typeface="Aptos"/>
              </a:rPr>
              <a:t>In einer kleinen Gruppe basteln und spielen wir zusammen. Hast Du Lust dabei zu sein? Frau </a:t>
            </a:r>
            <a:r>
              <a:rPr lang="de-DE" sz="700" dirty="0" err="1">
                <a:solidFill>
                  <a:srgbClr val="000000"/>
                </a:solidFill>
                <a:latin typeface="Aptos"/>
              </a:rPr>
              <a:t>Falleger</a:t>
            </a:r>
            <a:r>
              <a:rPr lang="de-DE" sz="700" dirty="0">
                <a:solidFill>
                  <a:srgbClr val="000000"/>
                </a:solidFill>
                <a:latin typeface="Aptos"/>
              </a:rPr>
              <a:t> freut sich auf euch! </a:t>
            </a:r>
            <a:endParaRPr lang="de-DE" sz="700" dirty="0">
              <a:solidFill>
                <a:srgbClr val="000000"/>
              </a:solidFill>
              <a:effectLst/>
              <a:latin typeface="Aptos"/>
            </a:endParaRPr>
          </a:p>
        </p:txBody>
      </p:sp>
      <p:sp>
        <p:nvSpPr>
          <p:cNvPr id="47" name="Flussdiagramm: Vorbereitung 46">
            <a:extLst>
              <a:ext uri="{FF2B5EF4-FFF2-40B4-BE49-F238E27FC236}">
                <a16:creationId xmlns:a16="http://schemas.microsoft.com/office/drawing/2014/main" id="{0EAC2F81-731D-48AA-93E8-64371959F7EF}"/>
              </a:ext>
            </a:extLst>
          </p:cNvPr>
          <p:cNvSpPr/>
          <p:nvPr/>
        </p:nvSpPr>
        <p:spPr>
          <a:xfrm>
            <a:off x="5075794" y="3241818"/>
            <a:ext cx="1895915" cy="1470171"/>
          </a:xfrm>
          <a:prstGeom prst="flowChartPreparation">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Fußball – AG (Klasse 2,3)</a:t>
            </a:r>
          </a:p>
          <a:p>
            <a:pPr rtl="0"/>
            <a:r>
              <a:rPr lang="de-DE" sz="700" dirty="0">
                <a:solidFill>
                  <a:srgbClr val="000000"/>
                </a:solidFill>
                <a:latin typeface="Aptos"/>
              </a:rPr>
              <a:t>In der Fußball-AG trainieren wir zusammen, lernen neue Tricks und haben viel Spaß. Wir legen großen Wert auf Teamgeist. Jeder ist willkommen, ob Anfänger oder Profi. Kommt vorbei und spielt mit! Nils und </a:t>
            </a:r>
            <a:r>
              <a:rPr lang="de-DE" sz="700" dirty="0" err="1">
                <a:solidFill>
                  <a:srgbClr val="000000"/>
                </a:solidFill>
                <a:latin typeface="Aptos"/>
              </a:rPr>
              <a:t>Matvey</a:t>
            </a:r>
            <a:r>
              <a:rPr lang="de-DE" sz="700" dirty="0">
                <a:solidFill>
                  <a:srgbClr val="000000"/>
                </a:solidFill>
                <a:latin typeface="Aptos"/>
              </a:rPr>
              <a:t> freuen sich auf euch! </a:t>
            </a:r>
            <a:endParaRPr lang="de-DE" sz="700" dirty="0">
              <a:solidFill>
                <a:srgbClr val="000000"/>
              </a:solidFill>
              <a:effectLst/>
              <a:latin typeface="Aptos"/>
            </a:endParaRPr>
          </a:p>
        </p:txBody>
      </p:sp>
      <p:sp>
        <p:nvSpPr>
          <p:cNvPr id="48" name="Flussdiagramm: Vorbereitung 47">
            <a:extLst>
              <a:ext uri="{FF2B5EF4-FFF2-40B4-BE49-F238E27FC236}">
                <a16:creationId xmlns:a16="http://schemas.microsoft.com/office/drawing/2014/main" id="{A8D5BE99-CCE6-41C4-8CE8-EA57B45602EF}"/>
              </a:ext>
            </a:extLst>
          </p:cNvPr>
          <p:cNvSpPr/>
          <p:nvPr/>
        </p:nvSpPr>
        <p:spPr>
          <a:xfrm>
            <a:off x="5084427" y="1708524"/>
            <a:ext cx="1895915" cy="1470171"/>
          </a:xfrm>
          <a:prstGeom prst="flowChartPreparation">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Spiele –AG (Klasse 1-4)</a:t>
            </a:r>
          </a:p>
          <a:p>
            <a:pPr rtl="0"/>
            <a:r>
              <a:rPr lang="de-DE" sz="700" dirty="0">
                <a:solidFill>
                  <a:srgbClr val="000000"/>
                </a:solidFill>
                <a:effectLst/>
                <a:latin typeface="Aptos"/>
              </a:rPr>
              <a:t>In der Spiele-AG kannst du bekannte Spiele wie Uno oder Mühle, aber auch neue und unbekannte Spiele spielen und kennenlernen. Wenn du gerne Spiele spielst und neugierig auf neue Spiele bist, dann mach mit!</a:t>
            </a:r>
          </a:p>
        </p:txBody>
      </p:sp>
      <p:sp>
        <p:nvSpPr>
          <p:cNvPr id="49" name="Flussdiagramm: Vorbereitung 48">
            <a:extLst>
              <a:ext uri="{FF2B5EF4-FFF2-40B4-BE49-F238E27FC236}">
                <a16:creationId xmlns:a16="http://schemas.microsoft.com/office/drawing/2014/main" id="{443ECD22-4605-4F86-B5DA-BF444CF6D04A}"/>
              </a:ext>
            </a:extLst>
          </p:cNvPr>
          <p:cNvSpPr/>
          <p:nvPr/>
        </p:nvSpPr>
        <p:spPr>
          <a:xfrm>
            <a:off x="5056126" y="4769470"/>
            <a:ext cx="1895915" cy="1470171"/>
          </a:xfrm>
          <a:prstGeom prst="flowChartPreparation">
            <a:avLst/>
          </a:prstGeom>
          <a:solidFill>
            <a:schemeClr val="bg1"/>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Druck-AG (Klasse 1-4)</a:t>
            </a:r>
          </a:p>
          <a:p>
            <a:pPr rtl="0"/>
            <a:r>
              <a:rPr lang="de-DE" sz="700" dirty="0">
                <a:solidFill>
                  <a:srgbClr val="000000"/>
                </a:solidFill>
                <a:effectLst/>
                <a:latin typeface="Aptos"/>
              </a:rPr>
              <a:t>Wir drucken mit verschiedenen Materialien und probieren für uns aus, was sich drucken lässt. Das macht Spaß und wir können kreativ sein. Am Ende habt ihr eine Mappe mit vielen Kunstwerken. </a:t>
            </a:r>
          </a:p>
        </p:txBody>
      </p:sp>
      <p:sp>
        <p:nvSpPr>
          <p:cNvPr id="50" name="Flussdiagramm: Vorbereitung 49">
            <a:extLst>
              <a:ext uri="{FF2B5EF4-FFF2-40B4-BE49-F238E27FC236}">
                <a16:creationId xmlns:a16="http://schemas.microsoft.com/office/drawing/2014/main" id="{DB6C7F4E-404A-4D48-A34D-8BB598FB50ED}"/>
              </a:ext>
            </a:extLst>
          </p:cNvPr>
          <p:cNvSpPr/>
          <p:nvPr/>
        </p:nvSpPr>
        <p:spPr>
          <a:xfrm>
            <a:off x="6644770" y="2491063"/>
            <a:ext cx="1895915" cy="1470171"/>
          </a:xfrm>
          <a:prstGeom prst="flowChartPreparation">
            <a:avLst/>
          </a:prstGeom>
          <a:solidFill>
            <a:schemeClr val="bg1"/>
          </a:solidFill>
          <a:ln w="38100">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Kanu-AG (Klasse 3,4)</a:t>
            </a:r>
          </a:p>
          <a:p>
            <a:pPr rtl="0"/>
            <a:r>
              <a:rPr lang="de-DE" sz="700" dirty="0">
                <a:solidFill>
                  <a:srgbClr val="000000"/>
                </a:solidFill>
                <a:latin typeface="Aptos"/>
              </a:rPr>
              <a:t>In der Kanu-AG lernst Du Balance zu halten im Kajak und bekommst Technik, Kraft und Ausdauer vermittelt. Die Teilnehmerzahl ist stark begrenzt. Nur richtig gute Schwimmer können nach Auswahl durch die Schule teilnehmen. Elternbrief mit Anmeldung beachten!</a:t>
            </a:r>
            <a:endParaRPr lang="de-DE" sz="700" dirty="0">
              <a:solidFill>
                <a:srgbClr val="000000"/>
              </a:solidFill>
              <a:effectLst/>
              <a:latin typeface="Aptos"/>
            </a:endParaRPr>
          </a:p>
        </p:txBody>
      </p:sp>
      <p:sp>
        <p:nvSpPr>
          <p:cNvPr id="51" name="Flussdiagramm: Vorbereitung 50">
            <a:extLst>
              <a:ext uri="{FF2B5EF4-FFF2-40B4-BE49-F238E27FC236}">
                <a16:creationId xmlns:a16="http://schemas.microsoft.com/office/drawing/2014/main" id="{24E44D21-8426-4215-932F-0917149823AB}"/>
              </a:ext>
            </a:extLst>
          </p:cNvPr>
          <p:cNvSpPr/>
          <p:nvPr/>
        </p:nvSpPr>
        <p:spPr>
          <a:xfrm>
            <a:off x="6653405" y="4029131"/>
            <a:ext cx="1895915" cy="1470171"/>
          </a:xfrm>
          <a:prstGeom prst="flowChartPreparation">
            <a:avLst/>
          </a:prstGeom>
          <a:solidFill>
            <a:schemeClr val="bg1"/>
          </a:solid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Yoga-AG (Klasse 1-4)</a:t>
            </a:r>
          </a:p>
          <a:p>
            <a:pPr rtl="0"/>
            <a:r>
              <a:rPr lang="de-DE" sz="700" dirty="0">
                <a:solidFill>
                  <a:srgbClr val="000000"/>
                </a:solidFill>
                <a:latin typeface="Aptos"/>
              </a:rPr>
              <a:t>Willst du nach einer anstrengenden Lernzeit entspannen und mit anderen Kindern vom Alltag abschalten? Dann komm zur Yoga-AG! Hier lernst du Sport und Bewegung auf eine andere Art kennen. </a:t>
            </a:r>
            <a:endParaRPr lang="de-DE" sz="700" dirty="0">
              <a:solidFill>
                <a:srgbClr val="000000"/>
              </a:solidFill>
              <a:effectLst/>
              <a:latin typeface="Aptos"/>
            </a:endParaRPr>
          </a:p>
        </p:txBody>
      </p:sp>
      <p:sp>
        <p:nvSpPr>
          <p:cNvPr id="52" name="Flussdiagramm: Vorbereitung 51">
            <a:extLst>
              <a:ext uri="{FF2B5EF4-FFF2-40B4-BE49-F238E27FC236}">
                <a16:creationId xmlns:a16="http://schemas.microsoft.com/office/drawing/2014/main" id="{3F9C655C-F2D6-4A55-806A-DEB4216218F2}"/>
              </a:ext>
            </a:extLst>
          </p:cNvPr>
          <p:cNvSpPr/>
          <p:nvPr/>
        </p:nvSpPr>
        <p:spPr>
          <a:xfrm>
            <a:off x="5096895" y="169856"/>
            <a:ext cx="1895915" cy="1470171"/>
          </a:xfrm>
          <a:prstGeom prst="flowChartPreparation">
            <a:avLst/>
          </a:prstGeom>
          <a:solidFill>
            <a:schemeClr val="bg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Handball- AG (Klasse 3,4)</a:t>
            </a:r>
          </a:p>
          <a:p>
            <a:pPr rtl="0"/>
            <a:r>
              <a:rPr lang="de-DE" sz="700" dirty="0">
                <a:solidFill>
                  <a:srgbClr val="000000"/>
                </a:solidFill>
                <a:latin typeface="Aptos"/>
              </a:rPr>
              <a:t>In der Handball-AG kannst Du das Handballspiel erlernen, Tore werfen und dich richtig auspowern. Egal ob du neu dabei bist oder schon Erfahrung hast- bei uns findest du Spaß und Bewegung. Sei dabei und entdecke den Handballprofi in dir. </a:t>
            </a:r>
            <a:endParaRPr lang="de-DE" sz="700" dirty="0">
              <a:solidFill>
                <a:srgbClr val="000000"/>
              </a:solidFill>
              <a:effectLst/>
              <a:latin typeface="Aptos"/>
            </a:endParaRPr>
          </a:p>
        </p:txBody>
      </p:sp>
      <p:sp>
        <p:nvSpPr>
          <p:cNvPr id="53" name="Flussdiagramm: Vorbereitung 52">
            <a:extLst>
              <a:ext uri="{FF2B5EF4-FFF2-40B4-BE49-F238E27FC236}">
                <a16:creationId xmlns:a16="http://schemas.microsoft.com/office/drawing/2014/main" id="{4CB8B3A3-4A11-4FD9-ABA6-C32415944D7A}"/>
              </a:ext>
            </a:extLst>
          </p:cNvPr>
          <p:cNvSpPr/>
          <p:nvPr/>
        </p:nvSpPr>
        <p:spPr>
          <a:xfrm>
            <a:off x="8213748" y="1737569"/>
            <a:ext cx="1895915" cy="1470171"/>
          </a:xfrm>
          <a:prstGeom prst="flowChartPreparation">
            <a:avLst/>
          </a:prstGeom>
          <a:solidFill>
            <a:schemeClr val="bg1"/>
          </a:solid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latin typeface="Aptos"/>
              </a:rPr>
              <a:t>Mini-Künstler-Atelier (Klasse 1,2)</a:t>
            </a:r>
          </a:p>
          <a:p>
            <a:pPr rtl="0"/>
            <a:r>
              <a:rPr lang="de-DE" sz="700" dirty="0">
                <a:solidFill>
                  <a:srgbClr val="000000"/>
                </a:solidFill>
                <a:effectLst/>
                <a:latin typeface="Aptos"/>
              </a:rPr>
              <a:t>Du malst, bastelst und modellierst gerne? Wir probieren verschiedene Techniken und gestalten Kunstwerke in unserem Mini-Künstler-Atelier! </a:t>
            </a:r>
          </a:p>
        </p:txBody>
      </p:sp>
      <p:sp>
        <p:nvSpPr>
          <p:cNvPr id="54" name="Flussdiagramm: Vorbereitung 53">
            <a:extLst>
              <a:ext uri="{FF2B5EF4-FFF2-40B4-BE49-F238E27FC236}">
                <a16:creationId xmlns:a16="http://schemas.microsoft.com/office/drawing/2014/main" id="{D3560D12-88C1-476F-9D22-7A543426ED80}"/>
              </a:ext>
            </a:extLst>
          </p:cNvPr>
          <p:cNvSpPr/>
          <p:nvPr/>
        </p:nvSpPr>
        <p:spPr>
          <a:xfrm>
            <a:off x="8231015" y="3278904"/>
            <a:ext cx="1895915" cy="1470171"/>
          </a:xfrm>
          <a:prstGeom prst="flowChartPreparation">
            <a:avLst/>
          </a:prstGeom>
          <a:solidFill>
            <a:schemeClr val="bg1"/>
          </a:solidFill>
          <a:ln w="38100">
            <a:solidFill>
              <a:srgbClr val="DDB7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Zeichnend die Welt entdecken (Klasse 3,4)</a:t>
            </a:r>
          </a:p>
          <a:p>
            <a:pPr rtl="0"/>
            <a:r>
              <a:rPr lang="de-DE" sz="700" dirty="0">
                <a:solidFill>
                  <a:srgbClr val="000000"/>
                </a:solidFill>
                <a:latin typeface="Aptos"/>
              </a:rPr>
              <a:t>Du zeichnest gerne? Wir lernen verschiedene Zeichentechniken- und Materialien kennen und zeichnen/gestalten verschiedene Motive!</a:t>
            </a:r>
            <a:endParaRPr lang="de-DE" sz="700" dirty="0">
              <a:solidFill>
                <a:srgbClr val="000000"/>
              </a:solidFill>
              <a:effectLst/>
              <a:latin typeface="Aptos"/>
            </a:endParaRPr>
          </a:p>
        </p:txBody>
      </p:sp>
      <p:sp>
        <p:nvSpPr>
          <p:cNvPr id="55" name="Flussdiagramm: Vorbereitung 54">
            <a:extLst>
              <a:ext uri="{FF2B5EF4-FFF2-40B4-BE49-F238E27FC236}">
                <a16:creationId xmlns:a16="http://schemas.microsoft.com/office/drawing/2014/main" id="{E9D296E0-B4E4-4690-93C2-81994A8D3C33}"/>
              </a:ext>
            </a:extLst>
          </p:cNvPr>
          <p:cNvSpPr/>
          <p:nvPr/>
        </p:nvSpPr>
        <p:spPr>
          <a:xfrm>
            <a:off x="8231016" y="4801830"/>
            <a:ext cx="1895915" cy="1470171"/>
          </a:xfrm>
          <a:prstGeom prst="flowChartPreparation">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Schach-AG</a:t>
            </a:r>
          </a:p>
          <a:p>
            <a:pPr rtl="0"/>
            <a:r>
              <a:rPr lang="de-DE" sz="700" b="1" dirty="0">
                <a:solidFill>
                  <a:srgbClr val="000000"/>
                </a:solidFill>
                <a:effectLst/>
                <a:latin typeface="Aptos"/>
              </a:rPr>
              <a:t>(Klasse 2-4)</a:t>
            </a:r>
          </a:p>
          <a:p>
            <a:pPr rtl="0"/>
            <a:r>
              <a:rPr lang="de-DE" sz="700" dirty="0">
                <a:solidFill>
                  <a:srgbClr val="000000"/>
                </a:solidFill>
                <a:latin typeface="Aptos"/>
              </a:rPr>
              <a:t>Lerne die spannende Welt des Schachs kennen. Gemeinsam üben wir clevere Züge, lösen knifflige Aufgaben und spielen natürlich auch Partien gegeneinander. </a:t>
            </a:r>
            <a:endParaRPr lang="de-DE" sz="700" dirty="0">
              <a:solidFill>
                <a:srgbClr val="000000"/>
              </a:solidFill>
              <a:effectLst/>
              <a:latin typeface="Aptos"/>
            </a:endParaRPr>
          </a:p>
        </p:txBody>
      </p:sp>
      <p:sp>
        <p:nvSpPr>
          <p:cNvPr id="56" name="Flussdiagramm: Vorbereitung 55">
            <a:extLst>
              <a:ext uri="{FF2B5EF4-FFF2-40B4-BE49-F238E27FC236}">
                <a16:creationId xmlns:a16="http://schemas.microsoft.com/office/drawing/2014/main" id="{73A72BA1-B156-42CD-B713-C6FEDC3531F5}"/>
              </a:ext>
            </a:extLst>
          </p:cNvPr>
          <p:cNvSpPr/>
          <p:nvPr/>
        </p:nvSpPr>
        <p:spPr>
          <a:xfrm>
            <a:off x="9774091" y="954430"/>
            <a:ext cx="1895915" cy="1470171"/>
          </a:xfrm>
          <a:prstGeom prst="flowChartPreparation">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err="1">
                <a:solidFill>
                  <a:srgbClr val="000000"/>
                </a:solidFill>
                <a:effectLst/>
                <a:latin typeface="Aptos"/>
              </a:rPr>
              <a:t>Hobbyhorsing</a:t>
            </a:r>
            <a:r>
              <a:rPr lang="de-DE" sz="700" b="1" dirty="0">
                <a:solidFill>
                  <a:srgbClr val="000000"/>
                </a:solidFill>
                <a:effectLst/>
                <a:latin typeface="Aptos"/>
              </a:rPr>
              <a:t>-AG</a:t>
            </a:r>
          </a:p>
          <a:p>
            <a:pPr rtl="0"/>
            <a:r>
              <a:rPr lang="de-DE" sz="700" b="1" dirty="0">
                <a:solidFill>
                  <a:srgbClr val="000000"/>
                </a:solidFill>
                <a:effectLst/>
                <a:latin typeface="Aptos"/>
              </a:rPr>
              <a:t>(Klasse 1-4)</a:t>
            </a:r>
          </a:p>
          <a:p>
            <a:pPr rtl="0"/>
            <a:r>
              <a:rPr lang="de-DE" sz="700" dirty="0">
                <a:solidFill>
                  <a:srgbClr val="000000"/>
                </a:solidFill>
                <a:latin typeface="Aptos"/>
              </a:rPr>
              <a:t>Du liebst Bewegung und Pferde? Gemeinsam lernen wir viel über Pferde und Ponys. Wir basteln unserer eigenes </a:t>
            </a:r>
            <a:r>
              <a:rPr lang="de-DE" sz="700" dirty="0" err="1">
                <a:solidFill>
                  <a:srgbClr val="000000"/>
                </a:solidFill>
                <a:latin typeface="Aptos"/>
              </a:rPr>
              <a:t>Hobbyhorse</a:t>
            </a:r>
            <a:r>
              <a:rPr lang="de-DE" sz="700" dirty="0">
                <a:solidFill>
                  <a:srgbClr val="000000"/>
                </a:solidFill>
                <a:latin typeface="Aptos"/>
              </a:rPr>
              <a:t>, bauen Parcours auf und üben Sprünge und Dressur. </a:t>
            </a:r>
            <a:endParaRPr lang="de-DE" sz="700" dirty="0">
              <a:solidFill>
                <a:srgbClr val="000000"/>
              </a:solidFill>
              <a:effectLst/>
              <a:latin typeface="Aptos"/>
            </a:endParaRPr>
          </a:p>
        </p:txBody>
      </p:sp>
      <p:sp>
        <p:nvSpPr>
          <p:cNvPr id="57" name="Flussdiagramm: Vorbereitung 56">
            <a:extLst>
              <a:ext uri="{FF2B5EF4-FFF2-40B4-BE49-F238E27FC236}">
                <a16:creationId xmlns:a16="http://schemas.microsoft.com/office/drawing/2014/main" id="{402EBDDF-2B55-4E50-A602-7AC56CCFAAFC}"/>
              </a:ext>
            </a:extLst>
          </p:cNvPr>
          <p:cNvSpPr/>
          <p:nvPr/>
        </p:nvSpPr>
        <p:spPr>
          <a:xfrm>
            <a:off x="9799992" y="2491063"/>
            <a:ext cx="1887281" cy="1499816"/>
          </a:xfrm>
          <a:prstGeom prst="flowChartPreparation">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Bücherei- und Schreibclub </a:t>
            </a:r>
          </a:p>
          <a:p>
            <a:pPr rtl="0"/>
            <a:r>
              <a:rPr lang="de-DE" sz="700" b="1" dirty="0">
                <a:solidFill>
                  <a:srgbClr val="000000"/>
                </a:solidFill>
                <a:effectLst/>
                <a:latin typeface="Aptos"/>
              </a:rPr>
              <a:t>(Klasse 2-4)</a:t>
            </a:r>
          </a:p>
          <a:p>
            <a:pPr rtl="0"/>
            <a:r>
              <a:rPr lang="de-DE" sz="700" dirty="0">
                <a:solidFill>
                  <a:srgbClr val="000000"/>
                </a:solidFill>
                <a:latin typeface="Aptos"/>
              </a:rPr>
              <a:t>Wir richten gemeinsam eine kleine Bücherei an unserer Schule ein. Dazu organisieren, lesen und besuchen wir die Stadtbücherei. Außerdem kommen Autoren zu uns und wir schreiben eigene Texte passend zum Stadtjubiläum.</a:t>
            </a:r>
            <a:endParaRPr lang="de-DE" sz="700" dirty="0">
              <a:solidFill>
                <a:srgbClr val="000000"/>
              </a:solidFill>
              <a:effectLst/>
              <a:latin typeface="Aptos"/>
            </a:endParaRPr>
          </a:p>
        </p:txBody>
      </p:sp>
      <p:sp>
        <p:nvSpPr>
          <p:cNvPr id="58" name="Flussdiagramm: Vorbereitung 57">
            <a:extLst>
              <a:ext uri="{FF2B5EF4-FFF2-40B4-BE49-F238E27FC236}">
                <a16:creationId xmlns:a16="http://schemas.microsoft.com/office/drawing/2014/main" id="{22F6F994-2928-4EB1-A23A-C92DDFCE2DAA}"/>
              </a:ext>
            </a:extLst>
          </p:cNvPr>
          <p:cNvSpPr/>
          <p:nvPr/>
        </p:nvSpPr>
        <p:spPr>
          <a:xfrm>
            <a:off x="9817260" y="4043634"/>
            <a:ext cx="1895915" cy="1470171"/>
          </a:xfrm>
          <a:prstGeom prst="flowChartPreparation">
            <a:avLst/>
          </a:prstGeom>
          <a:solidFill>
            <a:schemeClr val="bg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latin typeface="Aptos"/>
              </a:rPr>
              <a:t>Bitte gib den Rückmeldezettel mit deinen AG-Wünschen bis Mittwoch, den </a:t>
            </a:r>
          </a:p>
          <a:p>
            <a:pPr rtl="0"/>
            <a:r>
              <a:rPr lang="de-DE" sz="700" b="1" dirty="0">
                <a:solidFill>
                  <a:srgbClr val="000000"/>
                </a:solidFill>
                <a:latin typeface="Aptos"/>
              </a:rPr>
              <a:t>16. September bei deiner Klassenlehrerin oder deinem Klassenlehrer ab. Wünsche, die später eintreffen, können nicht mehr berücksichtigt werden. </a:t>
            </a:r>
            <a:endParaRPr lang="de-DE" sz="700" b="1" dirty="0">
              <a:solidFill>
                <a:srgbClr val="000000"/>
              </a:solidFill>
              <a:effectLst/>
              <a:latin typeface="Aptos"/>
            </a:endParaRPr>
          </a:p>
        </p:txBody>
      </p:sp>
      <p:sp>
        <p:nvSpPr>
          <p:cNvPr id="3" name="Flussdiagramm: Vorbereitung 2">
            <a:extLst>
              <a:ext uri="{FF2B5EF4-FFF2-40B4-BE49-F238E27FC236}">
                <a16:creationId xmlns:a16="http://schemas.microsoft.com/office/drawing/2014/main" id="{0CAE305A-23D1-0DAF-5D31-962308ECCC60}"/>
              </a:ext>
            </a:extLst>
          </p:cNvPr>
          <p:cNvSpPr/>
          <p:nvPr/>
        </p:nvSpPr>
        <p:spPr>
          <a:xfrm>
            <a:off x="8205701" y="178512"/>
            <a:ext cx="1912007" cy="1470171"/>
          </a:xfrm>
          <a:prstGeom prst="flowChartPreparation">
            <a:avLst/>
          </a:prstGeom>
          <a:solidFill>
            <a:schemeClr val="bg1"/>
          </a:solidFill>
          <a:ln w="38100">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latin typeface="Aptos"/>
              </a:rPr>
              <a:t>Kreativ-AG</a:t>
            </a:r>
            <a:r>
              <a:rPr lang="de-DE" sz="700" b="1" dirty="0">
                <a:solidFill>
                  <a:srgbClr val="000000"/>
                </a:solidFill>
                <a:effectLst/>
                <a:latin typeface="Aptos"/>
              </a:rPr>
              <a:t> (Klasse 1-4)</a:t>
            </a:r>
          </a:p>
          <a:p>
            <a:pPr rtl="0"/>
            <a:r>
              <a:rPr lang="de-DE" sz="700" dirty="0">
                <a:solidFill>
                  <a:srgbClr val="000000"/>
                </a:solidFill>
                <a:latin typeface="Aptos"/>
              </a:rPr>
              <a:t>Hier kannst du deiner Kreativität freien Lauf lassen, Wir malen, basteln, zeichnen und werken mit verschiedenen Materialien und gestalten tolle Kunstwerke. </a:t>
            </a:r>
            <a:endParaRPr lang="de-DE" sz="700" dirty="0">
              <a:solidFill>
                <a:srgbClr val="000000"/>
              </a:solidFill>
              <a:effectLst/>
              <a:latin typeface="Aptos"/>
            </a:endParaRPr>
          </a:p>
        </p:txBody>
      </p:sp>
      <p:sp>
        <p:nvSpPr>
          <p:cNvPr id="5" name="Flussdiagramm: Vorbereitung 4">
            <a:extLst>
              <a:ext uri="{FF2B5EF4-FFF2-40B4-BE49-F238E27FC236}">
                <a16:creationId xmlns:a16="http://schemas.microsoft.com/office/drawing/2014/main" id="{DA3A79FA-5372-5520-91FB-C5883A7E75A2}"/>
              </a:ext>
            </a:extLst>
          </p:cNvPr>
          <p:cNvSpPr/>
          <p:nvPr/>
        </p:nvSpPr>
        <p:spPr>
          <a:xfrm>
            <a:off x="6661070" y="959394"/>
            <a:ext cx="1879615" cy="1463772"/>
          </a:xfrm>
          <a:prstGeom prst="flowChartPreparation">
            <a:avLst/>
          </a:prstGeom>
          <a:solidFill>
            <a:schemeClr val="bg1"/>
          </a:solidFill>
          <a:ln w="38100">
            <a:solidFill>
              <a:srgbClr val="DDB7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Bewegungs-AG                    </a:t>
            </a:r>
            <a:r>
              <a:rPr lang="de-DE" sz="700" b="1">
                <a:solidFill>
                  <a:srgbClr val="000000"/>
                </a:solidFill>
                <a:effectLst/>
                <a:latin typeface="Aptos"/>
              </a:rPr>
              <a:t>(Klasse </a:t>
            </a:r>
            <a:r>
              <a:rPr lang="de-DE" sz="700" b="1" dirty="0">
                <a:solidFill>
                  <a:srgbClr val="000000"/>
                </a:solidFill>
                <a:effectLst/>
                <a:latin typeface="Aptos"/>
              </a:rPr>
              <a:t>2 -4)</a:t>
            </a:r>
          </a:p>
          <a:p>
            <a:pPr rtl="0"/>
            <a:r>
              <a:rPr lang="de-DE" sz="700" dirty="0">
                <a:solidFill>
                  <a:srgbClr val="000000"/>
                </a:solidFill>
                <a:effectLst/>
                <a:latin typeface="Aptos"/>
              </a:rPr>
              <a:t>Hier ist immer was los. Wir spielen gemeinsam, probieren Hula Hoop und Seilspringen aus, spielen Tischtennis und entdecken Bewegungsspiele. </a:t>
            </a:r>
          </a:p>
        </p:txBody>
      </p:sp>
      <p:sp>
        <p:nvSpPr>
          <p:cNvPr id="6" name="Flussdiagramm: Vorbereitung 5">
            <a:extLst>
              <a:ext uri="{FF2B5EF4-FFF2-40B4-BE49-F238E27FC236}">
                <a16:creationId xmlns:a16="http://schemas.microsoft.com/office/drawing/2014/main" id="{58261762-ED9B-BA91-2EC8-814ABE0FCE5A}"/>
              </a:ext>
            </a:extLst>
          </p:cNvPr>
          <p:cNvSpPr/>
          <p:nvPr/>
        </p:nvSpPr>
        <p:spPr>
          <a:xfrm>
            <a:off x="385628" y="913598"/>
            <a:ext cx="1895915" cy="1470171"/>
          </a:xfrm>
          <a:prstGeom prst="flowChartPreparation">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de-DE" sz="700" b="1" dirty="0">
                <a:solidFill>
                  <a:srgbClr val="000000"/>
                </a:solidFill>
                <a:effectLst/>
                <a:latin typeface="Aptos"/>
              </a:rPr>
              <a:t>Kanu-AG</a:t>
            </a:r>
          </a:p>
          <a:p>
            <a:pPr rtl="0"/>
            <a:r>
              <a:rPr lang="de-DE" sz="700" b="1" dirty="0">
                <a:solidFill>
                  <a:srgbClr val="000000"/>
                </a:solidFill>
                <a:effectLst/>
                <a:latin typeface="Aptos"/>
              </a:rPr>
              <a:t>(Klasse 3-4)</a:t>
            </a:r>
          </a:p>
          <a:p>
            <a:pPr rtl="0"/>
            <a:r>
              <a:rPr lang="de-DE" sz="700" dirty="0">
                <a:solidFill>
                  <a:srgbClr val="000000"/>
                </a:solidFill>
                <a:latin typeface="Aptos"/>
              </a:rPr>
              <a:t>In der Kanu-AG lernst Du </a:t>
            </a:r>
          </a:p>
          <a:p>
            <a:pPr rtl="0"/>
            <a:r>
              <a:rPr lang="de-DE" sz="700" dirty="0">
                <a:solidFill>
                  <a:srgbClr val="000000"/>
                </a:solidFill>
                <a:latin typeface="Aptos"/>
              </a:rPr>
              <a:t>Balance zu halten im </a:t>
            </a:r>
          </a:p>
          <a:p>
            <a:pPr rtl="0"/>
            <a:r>
              <a:rPr lang="de-DE" sz="700" dirty="0">
                <a:solidFill>
                  <a:srgbClr val="000000"/>
                </a:solidFill>
                <a:latin typeface="Aptos"/>
              </a:rPr>
              <a:t>Kajak und bekommst </a:t>
            </a:r>
          </a:p>
          <a:p>
            <a:pPr rtl="0"/>
            <a:r>
              <a:rPr lang="de-DE" sz="700" dirty="0">
                <a:solidFill>
                  <a:srgbClr val="000000"/>
                </a:solidFill>
                <a:latin typeface="Aptos"/>
              </a:rPr>
              <a:t>Technik, Kraft und </a:t>
            </a:r>
          </a:p>
          <a:p>
            <a:pPr rtl="0"/>
            <a:r>
              <a:rPr lang="de-DE" sz="700" dirty="0">
                <a:solidFill>
                  <a:srgbClr val="000000"/>
                </a:solidFill>
                <a:latin typeface="Aptos"/>
              </a:rPr>
              <a:t>Ausdauer vermittelt. Die </a:t>
            </a:r>
          </a:p>
          <a:p>
            <a:pPr rtl="0"/>
            <a:r>
              <a:rPr lang="de-DE" sz="700" dirty="0">
                <a:solidFill>
                  <a:srgbClr val="000000"/>
                </a:solidFill>
                <a:latin typeface="Aptos"/>
              </a:rPr>
              <a:t>Teilnehmerzahl ist stark </a:t>
            </a:r>
          </a:p>
          <a:p>
            <a:pPr rtl="0"/>
            <a:r>
              <a:rPr lang="de-DE" sz="700" dirty="0">
                <a:solidFill>
                  <a:srgbClr val="000000"/>
                </a:solidFill>
                <a:latin typeface="Aptos"/>
              </a:rPr>
              <a:t>begrenzt. Nur richtig gute </a:t>
            </a:r>
          </a:p>
          <a:p>
            <a:pPr rtl="0"/>
            <a:r>
              <a:rPr lang="de-DE" sz="700" dirty="0">
                <a:solidFill>
                  <a:srgbClr val="000000"/>
                </a:solidFill>
                <a:latin typeface="Aptos"/>
              </a:rPr>
              <a:t>Schwimmer können nach </a:t>
            </a:r>
          </a:p>
          <a:p>
            <a:pPr rtl="0"/>
            <a:r>
              <a:rPr lang="de-DE" sz="700" dirty="0">
                <a:solidFill>
                  <a:srgbClr val="000000"/>
                </a:solidFill>
                <a:latin typeface="Aptos"/>
              </a:rPr>
              <a:t>Auswahl durch die Schule </a:t>
            </a:r>
          </a:p>
          <a:p>
            <a:pPr rtl="0"/>
            <a:r>
              <a:rPr lang="de-DE" sz="700" dirty="0">
                <a:solidFill>
                  <a:srgbClr val="000000"/>
                </a:solidFill>
                <a:latin typeface="Aptos"/>
              </a:rPr>
              <a:t>teilnehmen. Elternbrief </a:t>
            </a:r>
          </a:p>
          <a:p>
            <a:pPr rtl="0"/>
            <a:r>
              <a:rPr lang="de-DE" sz="700" dirty="0">
                <a:solidFill>
                  <a:srgbClr val="000000"/>
                </a:solidFill>
                <a:latin typeface="Aptos"/>
              </a:rPr>
              <a:t>mit Anmeldung beachten!</a:t>
            </a:r>
            <a:endParaRPr lang="de-DE" sz="700" dirty="0">
              <a:solidFill>
                <a:srgbClr val="000000"/>
              </a:solidFill>
              <a:effectLst/>
              <a:latin typeface="Aptos"/>
            </a:endParaRPr>
          </a:p>
        </p:txBody>
      </p:sp>
    </p:spTree>
    <p:extLst>
      <p:ext uri="{BB962C8B-B14F-4D97-AF65-F5344CB8AC3E}">
        <p14:creationId xmlns:p14="http://schemas.microsoft.com/office/powerpoint/2010/main" val="282146284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931</Words>
  <Application>Microsoft Office PowerPoint</Application>
  <PresentationFormat>Breitbild</PresentationFormat>
  <Paragraphs>69</Paragraphs>
  <Slides>1</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Aptos</vt:lpstr>
      <vt:lpstr>Arial</vt:lpstr>
      <vt:lpstr>Calibri</vt:lpstr>
      <vt:lpstr>Calibri Light</vt:lpstr>
      <vt:lpstr>Office</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Quantius-Kohl Eva</dc:creator>
  <cp:lastModifiedBy>Quantius-Kohl Eva</cp:lastModifiedBy>
  <cp:revision>30</cp:revision>
  <cp:lastPrinted>2026-08-10T08:38:32Z</cp:lastPrinted>
  <dcterms:created xsi:type="dcterms:W3CDTF">2024-08-01T09:32:31Z</dcterms:created>
  <dcterms:modified xsi:type="dcterms:W3CDTF">2026-09-14T07:01:43Z</dcterms:modified>
</cp:coreProperties>
</file>